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294" r:id="rId3"/>
    <p:sldId id="318" r:id="rId4"/>
    <p:sldId id="295" r:id="rId5"/>
    <p:sldId id="319" r:id="rId6"/>
    <p:sldId id="259" r:id="rId7"/>
    <p:sldId id="262" r:id="rId8"/>
    <p:sldId id="312" r:id="rId9"/>
    <p:sldId id="264" r:id="rId10"/>
    <p:sldId id="290" r:id="rId11"/>
    <p:sldId id="296" r:id="rId12"/>
    <p:sldId id="291" r:id="rId13"/>
    <p:sldId id="297" r:id="rId14"/>
    <p:sldId id="292" r:id="rId15"/>
    <p:sldId id="293" r:id="rId16"/>
    <p:sldId id="266" r:id="rId17"/>
    <p:sldId id="313" r:id="rId18"/>
    <p:sldId id="268" r:id="rId19"/>
    <p:sldId id="314" r:id="rId20"/>
    <p:sldId id="270" r:id="rId21"/>
    <p:sldId id="289" r:id="rId22"/>
    <p:sldId id="315" r:id="rId23"/>
    <p:sldId id="272" r:id="rId24"/>
    <p:sldId id="316" r:id="rId25"/>
    <p:sldId id="317" r:id="rId26"/>
    <p:sldId id="321" r:id="rId27"/>
    <p:sldId id="320" r:id="rId28"/>
    <p:sldId id="278" r:id="rId29"/>
    <p:sldId id="280" r:id="rId30"/>
    <p:sldId id="279" r:id="rId31"/>
    <p:sldId id="298" r:id="rId32"/>
    <p:sldId id="299" r:id="rId33"/>
    <p:sldId id="300" r:id="rId34"/>
    <p:sldId id="301" r:id="rId35"/>
    <p:sldId id="302" r:id="rId36"/>
    <p:sldId id="303" r:id="rId37"/>
    <p:sldId id="304" r:id="rId38"/>
    <p:sldId id="306" r:id="rId39"/>
    <p:sldId id="307" r:id="rId40"/>
    <p:sldId id="308" r:id="rId41"/>
    <p:sldId id="309" r:id="rId42"/>
    <p:sldId id="310" r:id="rId43"/>
    <p:sldId id="311" r:id="rId44"/>
    <p:sldId id="28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55" d="100"/>
          <a:sy n="55" d="100"/>
        </p:scale>
        <p:origin x="10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164F9D-6019-449B-A035-E699E448BB3C}" type="datetimeFigureOut">
              <a:rPr lang="en-US" smtClean="0"/>
              <a:t>9/23/2014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9EF44E-7664-453F-9106-BDA839D7026C}" type="slidenum">
              <a:rPr lang="en-US" smtClean="0"/>
              <a:t>‹#›</a:t>
            </a:fld>
            <a:endParaRPr lang="en-US" dirty="0"/>
          </a:p>
        </p:txBody>
      </p:sp>
    </p:spTree>
    <p:extLst>
      <p:ext uri="{BB962C8B-B14F-4D97-AF65-F5344CB8AC3E}">
        <p14:creationId xmlns:p14="http://schemas.microsoft.com/office/powerpoint/2010/main" val="1545315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1D8BD707-D9CF-40AE-B4C6-C98DA3205C09}" type="datetimeFigureOut">
              <a:rPr lang="en-US" smtClean="0"/>
              <a:pPr/>
              <a:t>9/23/2014</a:t>
            </a:fld>
            <a:endParaRPr lang="en-US" dirty="0"/>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dirty="0"/>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5" name="WordArt 7" descr="Paper bag"/>
          <p:cNvSpPr>
            <a:spLocks noChangeArrowheads="1" noChangeShapeType="1" noTextEdit="1"/>
          </p:cNvSpPr>
          <p:nvPr/>
        </p:nvSpPr>
        <p:spPr bwMode="auto">
          <a:xfrm>
            <a:off x="1066800" y="2438400"/>
            <a:ext cx="7239000" cy="1371600"/>
          </a:xfrm>
          <a:prstGeom prst="rect">
            <a:avLst/>
          </a:prstGeom>
        </p:spPr>
        <p:txBody>
          <a:bodyPr wrap="none" fromWordArt="1">
            <a:prstTxWarp prst="textPlain">
              <a:avLst>
                <a:gd name="adj" fmla="val 50000"/>
              </a:avLst>
            </a:prstTxWarp>
          </a:bodyPr>
          <a:lstStyle/>
          <a:p>
            <a:pPr algn="ctr"/>
            <a:r>
              <a:rPr lang="en-US" sz="4400" kern="10" dirty="0">
                <a:ln w="9525">
                  <a:solidFill>
                    <a:srgbClr val="008000"/>
                  </a:solidFill>
                  <a:round/>
                  <a:headEnd/>
                  <a:tailEnd/>
                </a:ln>
                <a:effectLst>
                  <a:outerShdw blurRad="38100" dist="38100" dir="2700000" algn="tl">
                    <a:srgbClr val="000000">
                      <a:alpha val="43137"/>
                    </a:srgbClr>
                  </a:outerShdw>
                </a:effectLst>
                <a:latin typeface="Times New Roman"/>
                <a:cs typeface="Times New Roman"/>
              </a:rPr>
              <a:t>Sexually Transmitted Diseases</a:t>
            </a:r>
          </a:p>
        </p:txBody>
      </p:sp>
    </p:spTree>
    <p:extLst>
      <p:ext uri="{BB962C8B-B14F-4D97-AF65-F5344CB8AC3E}">
        <p14:creationId xmlns:p14="http://schemas.microsoft.com/office/powerpoint/2010/main" val="14118015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468" name="Picture 4" descr="gonorrhe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52400" y="228600"/>
            <a:ext cx="5257800" cy="3497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71" name="Picture 7" descr="gonorrhea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562600" y="1219200"/>
            <a:ext cx="3541713" cy="536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74" name="Text Box 10"/>
          <p:cNvSpPr txBox="1">
            <a:spLocks noChangeArrowheads="1"/>
          </p:cNvSpPr>
          <p:nvPr/>
        </p:nvSpPr>
        <p:spPr bwMode="auto">
          <a:xfrm>
            <a:off x="1812925" y="4476750"/>
            <a:ext cx="29892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chemeClr val="bg1"/>
                </a:solidFill>
                <a:latin typeface="Arial Rounded MT Bold" pitchFamily="34" charset="0"/>
              </a:rPr>
              <a:t>Gonorrhea</a:t>
            </a:r>
            <a:r>
              <a:rPr lang="en-US" sz="4000">
                <a:latin typeface="Bradley Hand ITC" pitchFamily="66" charset="0"/>
              </a:rPr>
              <a:t> </a:t>
            </a:r>
          </a:p>
        </p:txBody>
      </p:sp>
    </p:spTree>
    <p:extLst>
      <p:ext uri="{BB962C8B-B14F-4D97-AF65-F5344CB8AC3E}">
        <p14:creationId xmlns:p14="http://schemas.microsoft.com/office/powerpoint/2010/main" val="656655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5257800" y="1295400"/>
            <a:ext cx="32004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FFFF00"/>
                </a:solidFill>
              </a:rPr>
              <a:t>Gonorrhea</a:t>
            </a:r>
          </a:p>
          <a:p>
            <a:pPr eaLnBrk="1" hangingPunct="1"/>
            <a:endParaRPr lang="en-US" altLang="en-US" sz="2000"/>
          </a:p>
          <a:p>
            <a:pPr eaLnBrk="1" hangingPunct="1"/>
            <a:r>
              <a:rPr lang="en-US" altLang="en-US" sz="2000"/>
              <a:t>Infectious bacterial infection of reproductive organs</a:t>
            </a:r>
          </a:p>
          <a:p>
            <a:pPr eaLnBrk="1" hangingPunct="1"/>
            <a:endParaRPr lang="en-US" altLang="en-US" sz="2000"/>
          </a:p>
          <a:p>
            <a:pPr eaLnBrk="1" hangingPunct="1"/>
            <a:r>
              <a:rPr lang="en-US" altLang="en-US" sz="2000"/>
              <a:t>Caused by </a:t>
            </a:r>
            <a:r>
              <a:rPr lang="en-US" altLang="en-US" sz="2000" i="1"/>
              <a:t>Neisseria</a:t>
            </a:r>
            <a:r>
              <a:rPr lang="en-US" altLang="en-US" sz="2000"/>
              <a:t> </a:t>
            </a:r>
            <a:r>
              <a:rPr lang="en-US" altLang="en-US" sz="2000" i="1"/>
              <a:t>gonorrhoeae</a:t>
            </a:r>
          </a:p>
          <a:p>
            <a:pPr eaLnBrk="1" hangingPunct="1"/>
            <a:endParaRPr lang="en-US" altLang="en-US" sz="2000"/>
          </a:p>
          <a:p>
            <a:pPr eaLnBrk="1" hangingPunct="1"/>
            <a:r>
              <a:rPr lang="en-US" altLang="en-US" sz="2000"/>
              <a:t>2</a:t>
            </a:r>
            <a:r>
              <a:rPr lang="en-US" altLang="en-US" sz="2000" baseline="30000"/>
              <a:t>nd</a:t>
            </a:r>
            <a:r>
              <a:rPr lang="en-US" altLang="en-US" sz="2000"/>
              <a:t> major STD</a:t>
            </a:r>
          </a:p>
          <a:p>
            <a:pPr eaLnBrk="1" hangingPunct="1"/>
            <a:endParaRPr lang="en-US" altLang="en-US" sz="2000"/>
          </a:p>
          <a:p>
            <a:pPr eaLnBrk="1" hangingPunct="1"/>
            <a:r>
              <a:rPr lang="en-US" altLang="en-US" sz="2000"/>
              <a:t>75% of gonorrhea cases are in age group of 15-30.</a:t>
            </a:r>
          </a:p>
          <a:p>
            <a:pPr eaLnBrk="1" hangingPunct="1"/>
            <a:endParaRPr lang="en-US" altLang="en-US" sz="2000"/>
          </a:p>
          <a:p>
            <a:pPr eaLnBrk="1" hangingPunct="1"/>
            <a:endParaRPr lang="en-US" altLang="en-US" sz="2000"/>
          </a:p>
          <a:p>
            <a:pPr eaLnBrk="1" hangingPunct="1"/>
            <a:endParaRPr lang="en-US" altLang="en-US" sz="2000"/>
          </a:p>
        </p:txBody>
      </p:sp>
      <p:pic>
        <p:nvPicPr>
          <p:cNvPr id="19459" name="Picture 2" descr="http://msnbcmedia2.msn.com/j/MSNBC/Components/Photo/_new/100407-gonorrhea-hmed-4p.grid-6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3581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http://www.beltina.org/pics/gonorrh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57600"/>
            <a:ext cx="41243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833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circle(in)">
                                      <p:cBhvr>
                                        <p:cTn id="7" dur="2000"/>
                                        <p:tgtEl>
                                          <p:spTgt spid="19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circle(in)">
                                      <p:cBhvr>
                                        <p:cTn id="12"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4570863"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Syphilis</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401624549"/>
              </p:ext>
            </p:extLst>
          </p:nvPr>
        </p:nvGraphicFramePr>
        <p:xfrm>
          <a:off x="342900" y="2362200"/>
          <a:ext cx="8458200" cy="434340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r>
                        <a:rPr lang="en-US" sz="1600" dirty="0" smtClean="0"/>
                        <a:t>A sexually transmitted infection </a:t>
                      </a:r>
                      <a:r>
                        <a:rPr lang="en-US" sz="1600" u="sng" dirty="0" smtClean="0"/>
                        <a:t>caused by the bacteria </a:t>
                      </a:r>
                      <a:r>
                        <a:rPr lang="en-US" sz="1600" i="1" u="sng" dirty="0" smtClean="0"/>
                        <a:t>Treponema palladium</a:t>
                      </a:r>
                      <a:r>
                        <a:rPr lang="en-US" sz="1600" u="sng" dirty="0" smtClean="0"/>
                        <a:t>. </a:t>
                      </a:r>
                    </a:p>
                    <a:p>
                      <a:endParaRPr lang="en-US" sz="1600" dirty="0" smtClean="0"/>
                    </a:p>
                    <a:p>
                      <a:r>
                        <a:rPr lang="en-US" sz="1600" dirty="0" smtClean="0"/>
                        <a:t>You can get it through unprotected oral, vaginal or anal sex.</a:t>
                      </a:r>
                      <a:endParaRPr lang="en-US" sz="1600" dirty="0"/>
                    </a:p>
                  </a:txBody>
                  <a:tcPr/>
                </a:tc>
                <a:tc>
                  <a:txBody>
                    <a:bodyPr/>
                    <a:lstStyle/>
                    <a:p>
                      <a:r>
                        <a:rPr lang="en-US" sz="1600" u="sng" dirty="0" smtClean="0"/>
                        <a:t>The first symptom of syphilis is a chancre (painless sore) at the point of infection. </a:t>
                      </a:r>
                    </a:p>
                    <a:p>
                      <a:endParaRPr lang="en-US" sz="1600" dirty="0" smtClean="0"/>
                    </a:p>
                    <a:p>
                      <a:r>
                        <a:rPr lang="en-US" sz="1600" dirty="0" smtClean="0"/>
                        <a:t>Stage two is usually a rash on the body, especially on the hands and feet. </a:t>
                      </a:r>
                    </a:p>
                    <a:p>
                      <a:endParaRPr lang="en-US" sz="1600" dirty="0" smtClean="0"/>
                    </a:p>
                    <a:p>
                      <a:r>
                        <a:rPr lang="en-US" sz="1600" dirty="0" smtClean="0"/>
                        <a:t>Stage three may last 20-30 years and can cause damage of the heart, brain, and other organs, it may also eventually cause death.</a:t>
                      </a:r>
                    </a:p>
                    <a:p>
                      <a:endParaRPr lang="en-US" sz="1600" dirty="0" smtClean="0"/>
                    </a:p>
                  </a:txBody>
                  <a:tcPr/>
                </a:tc>
                <a:tc>
                  <a:txBody>
                    <a:bodyPr/>
                    <a:lstStyle/>
                    <a:p>
                      <a:r>
                        <a:rPr lang="en-US" sz="1600" u="sng" dirty="0" smtClean="0"/>
                        <a:t>You can be tested through a special blood test. </a:t>
                      </a:r>
                    </a:p>
                    <a:p>
                      <a:pPr marL="0" indent="0">
                        <a:buNone/>
                      </a:pPr>
                      <a:endParaRPr lang="en-US" sz="1600" dirty="0" smtClean="0"/>
                    </a:p>
                    <a:p>
                      <a:r>
                        <a:rPr lang="en-US" sz="1600" u="sng" dirty="0" smtClean="0"/>
                        <a:t>Syphilis is treated with antibiotics, usually penicillin. </a:t>
                      </a:r>
                      <a:r>
                        <a:rPr lang="en-US" sz="1600" dirty="0" smtClean="0"/>
                        <a:t>Once you have been  treated,</a:t>
                      </a:r>
                      <a:r>
                        <a:rPr lang="en-US" sz="1600" baseline="0" dirty="0" smtClean="0"/>
                        <a:t> </a:t>
                      </a:r>
                      <a:r>
                        <a:rPr lang="en-US" sz="1600" dirty="0" smtClean="0"/>
                        <a:t>you need to get a blood test to make sure you have been cured. Your sexual partner(s) will also need to be tested and treated.</a:t>
                      </a:r>
                    </a:p>
                    <a:p>
                      <a:endParaRPr lang="en-US" sz="1600" dirty="0" smtClean="0"/>
                    </a:p>
                  </a:txBody>
                  <a:tcPr/>
                </a:tc>
              </a:tr>
            </a:tbl>
          </a:graphicData>
        </a:graphic>
      </p:graphicFrame>
    </p:spTree>
    <p:extLst>
      <p:ext uri="{BB962C8B-B14F-4D97-AF65-F5344CB8AC3E}">
        <p14:creationId xmlns:p14="http://schemas.microsoft.com/office/powerpoint/2010/main" val="6596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5"/>
          <p:cNvSpPr txBox="1">
            <a:spLocks noChangeArrowheads="1"/>
          </p:cNvSpPr>
          <p:nvPr/>
        </p:nvSpPr>
        <p:spPr bwMode="auto">
          <a:xfrm>
            <a:off x="5257800" y="1295400"/>
            <a:ext cx="3200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FFFF00"/>
                </a:solidFill>
              </a:rPr>
              <a:t>Syphilis</a:t>
            </a:r>
          </a:p>
          <a:p>
            <a:pPr eaLnBrk="1" hangingPunct="1"/>
            <a:endParaRPr lang="en-US" altLang="en-US" sz="2000"/>
          </a:p>
          <a:p>
            <a:pPr eaLnBrk="1" hangingPunct="1"/>
            <a:r>
              <a:rPr lang="en-US" altLang="en-US" sz="2000"/>
              <a:t>Contagious, STD caused by spirochete – Treponema pallidum</a:t>
            </a:r>
          </a:p>
          <a:p>
            <a:pPr eaLnBrk="1" hangingPunct="1"/>
            <a:endParaRPr lang="en-US" altLang="en-US" sz="2000"/>
          </a:p>
          <a:p>
            <a:pPr eaLnBrk="1" hangingPunct="1"/>
            <a:endParaRPr lang="en-US" altLang="en-US" sz="2000"/>
          </a:p>
          <a:p>
            <a:pPr eaLnBrk="1" hangingPunct="1"/>
            <a:r>
              <a:rPr lang="en-US" altLang="en-US" sz="2000"/>
              <a:t>Primary, Secondary, Tertiary</a:t>
            </a:r>
          </a:p>
          <a:p>
            <a:pPr eaLnBrk="1" hangingPunct="1"/>
            <a:endParaRPr lang="en-US" altLang="en-US" sz="2000"/>
          </a:p>
          <a:p>
            <a:pPr eaLnBrk="1" hangingPunct="1"/>
            <a:r>
              <a:rPr lang="en-US" altLang="en-US" sz="2000"/>
              <a:t>Neuropathy</a:t>
            </a:r>
          </a:p>
          <a:p>
            <a:pPr eaLnBrk="1" hangingPunct="1"/>
            <a:r>
              <a:rPr lang="en-US" altLang="en-US" sz="2000"/>
              <a:t>Heart failure</a:t>
            </a:r>
          </a:p>
          <a:p>
            <a:pPr eaLnBrk="1" hangingPunct="1"/>
            <a:r>
              <a:rPr lang="en-US" altLang="en-US" sz="2000"/>
              <a:t>Blindness</a:t>
            </a:r>
          </a:p>
          <a:p>
            <a:pPr eaLnBrk="1" hangingPunct="1"/>
            <a:r>
              <a:rPr lang="en-US" altLang="en-US" sz="2000"/>
              <a:t>Memory loss</a:t>
            </a:r>
          </a:p>
          <a:p>
            <a:pPr eaLnBrk="1" hangingPunct="1"/>
            <a:r>
              <a:rPr lang="en-US" altLang="en-US" sz="2000"/>
              <a:t>Insanity</a:t>
            </a:r>
          </a:p>
          <a:p>
            <a:pPr eaLnBrk="1" hangingPunct="1"/>
            <a:r>
              <a:rPr lang="en-US" altLang="en-US" sz="2000"/>
              <a:t>Death</a:t>
            </a:r>
          </a:p>
          <a:p>
            <a:pPr eaLnBrk="1" hangingPunct="1"/>
            <a:endParaRPr lang="en-US" altLang="en-US"/>
          </a:p>
          <a:p>
            <a:pPr eaLnBrk="1" hangingPunct="1"/>
            <a:endParaRPr lang="en-US" altLang="en-US"/>
          </a:p>
        </p:txBody>
      </p:sp>
      <p:pic>
        <p:nvPicPr>
          <p:cNvPr id="23555" name="Picture 2" descr="http://img.webmd.com/dtmcms/live/webmd/consumer_assets/site_images/articles/health_and_medical_reference/sexual_health/200x180_sexual_condtions_guide_syphilis_article_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27432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http://www.stdinfo.org/wp-content/uploads/2011/10/syphil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38400"/>
            <a:ext cx="2667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descr="http://api.ning.com/files/xH9ftPQA-bcxkm3V1ROp5Kh1DSSbR3XcfKInQppLB2sY1SL7y1Q3FKXfvq2isKJbX0Fv*Jn-NRlb3qIe*k59*dHLBKn0hxVq/syphilis25806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191000"/>
            <a:ext cx="25908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Box 7"/>
          <p:cNvSpPr txBox="1">
            <a:spLocks noChangeArrowheads="1"/>
          </p:cNvSpPr>
          <p:nvPr/>
        </p:nvSpPr>
        <p:spPr bwMode="auto">
          <a:xfrm>
            <a:off x="3733800" y="838200"/>
            <a:ext cx="1447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dirty="0"/>
          </a:p>
          <a:p>
            <a:pPr eaLnBrk="1" hangingPunct="1"/>
            <a:r>
              <a:rPr lang="en-US" altLang="en-US" dirty="0"/>
              <a:t>Primary</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Secondary</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Tertiary</a:t>
            </a:r>
          </a:p>
        </p:txBody>
      </p:sp>
    </p:spTree>
    <p:extLst>
      <p:ext uri="{BB962C8B-B14F-4D97-AF65-F5344CB8AC3E}">
        <p14:creationId xmlns:p14="http://schemas.microsoft.com/office/powerpoint/2010/main" val="25099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fade">
                                      <p:cBhvr>
                                        <p:cTn id="7" dur="1000"/>
                                        <p:tgtEl>
                                          <p:spTgt spid="23558"/>
                                        </p:tgtEl>
                                      </p:cBhvr>
                                    </p:animEffect>
                                    <p:anim calcmode="lin" valueType="num">
                                      <p:cBhvr>
                                        <p:cTn id="8" dur="1000" fill="hold"/>
                                        <p:tgtEl>
                                          <p:spTgt spid="23558"/>
                                        </p:tgtEl>
                                        <p:attrNameLst>
                                          <p:attrName>ppt_x</p:attrName>
                                        </p:attrNameLst>
                                      </p:cBhvr>
                                      <p:tavLst>
                                        <p:tav tm="0">
                                          <p:val>
                                            <p:strVal val="#ppt_x"/>
                                          </p:val>
                                        </p:tav>
                                        <p:tav tm="100000">
                                          <p:val>
                                            <p:strVal val="#ppt_x"/>
                                          </p:val>
                                        </p:tav>
                                      </p:tavLst>
                                    </p:anim>
                                    <p:anim calcmode="lin" valueType="num">
                                      <p:cBhvr>
                                        <p:cTn id="9" dur="1000" fill="hold"/>
                                        <p:tgtEl>
                                          <p:spTgt spid="235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gtEl>
                                        <p:attrNameLst>
                                          <p:attrName>style.visibility</p:attrName>
                                        </p:attrNameLst>
                                      </p:cBhvr>
                                      <p:to>
                                        <p:strVal val="visible"/>
                                      </p:to>
                                    </p:set>
                                    <p:animEffect transition="in" filter="fade">
                                      <p:cBhvr>
                                        <p:cTn id="14" dur="1000"/>
                                        <p:tgtEl>
                                          <p:spTgt spid="23555"/>
                                        </p:tgtEl>
                                      </p:cBhvr>
                                    </p:animEffect>
                                    <p:anim calcmode="lin" valueType="num">
                                      <p:cBhvr>
                                        <p:cTn id="15" dur="1000" fill="hold"/>
                                        <p:tgtEl>
                                          <p:spTgt spid="23555"/>
                                        </p:tgtEl>
                                        <p:attrNameLst>
                                          <p:attrName>ppt_x</p:attrName>
                                        </p:attrNameLst>
                                      </p:cBhvr>
                                      <p:tavLst>
                                        <p:tav tm="0">
                                          <p:val>
                                            <p:strVal val="#ppt_x"/>
                                          </p:val>
                                        </p:tav>
                                        <p:tav tm="100000">
                                          <p:val>
                                            <p:strVal val="#ppt_x"/>
                                          </p:val>
                                        </p:tav>
                                      </p:tavLst>
                                    </p:anim>
                                    <p:anim calcmode="lin" valueType="num">
                                      <p:cBhvr>
                                        <p:cTn id="16" dur="1000" fill="hold"/>
                                        <p:tgtEl>
                                          <p:spTgt spid="2355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6"/>
                                        </p:tgtEl>
                                        <p:attrNameLst>
                                          <p:attrName>style.visibility</p:attrName>
                                        </p:attrNameLst>
                                      </p:cBhvr>
                                      <p:to>
                                        <p:strVal val="visible"/>
                                      </p:to>
                                    </p:set>
                                    <p:animEffect transition="in" filter="fade">
                                      <p:cBhvr>
                                        <p:cTn id="21" dur="1000"/>
                                        <p:tgtEl>
                                          <p:spTgt spid="23556"/>
                                        </p:tgtEl>
                                      </p:cBhvr>
                                    </p:animEffect>
                                    <p:anim calcmode="lin" valueType="num">
                                      <p:cBhvr>
                                        <p:cTn id="22" dur="1000" fill="hold"/>
                                        <p:tgtEl>
                                          <p:spTgt spid="23556"/>
                                        </p:tgtEl>
                                        <p:attrNameLst>
                                          <p:attrName>ppt_x</p:attrName>
                                        </p:attrNameLst>
                                      </p:cBhvr>
                                      <p:tavLst>
                                        <p:tav tm="0">
                                          <p:val>
                                            <p:strVal val="#ppt_x"/>
                                          </p:val>
                                        </p:tav>
                                        <p:tav tm="100000">
                                          <p:val>
                                            <p:strVal val="#ppt_x"/>
                                          </p:val>
                                        </p:tav>
                                      </p:tavLst>
                                    </p:anim>
                                    <p:anim calcmode="lin" valueType="num">
                                      <p:cBhvr>
                                        <p:cTn id="23" dur="1000" fill="hold"/>
                                        <p:tgtEl>
                                          <p:spTgt spid="23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557"/>
                                        </p:tgtEl>
                                        <p:attrNameLst>
                                          <p:attrName>style.visibility</p:attrName>
                                        </p:attrNameLst>
                                      </p:cBhvr>
                                      <p:to>
                                        <p:strVal val="visible"/>
                                      </p:to>
                                    </p:set>
                                    <p:animEffect transition="in" filter="fade">
                                      <p:cBhvr>
                                        <p:cTn id="28" dur="1000"/>
                                        <p:tgtEl>
                                          <p:spTgt spid="23557"/>
                                        </p:tgtEl>
                                      </p:cBhvr>
                                    </p:animEffect>
                                    <p:anim calcmode="lin" valueType="num">
                                      <p:cBhvr>
                                        <p:cTn id="29" dur="1000" fill="hold"/>
                                        <p:tgtEl>
                                          <p:spTgt spid="23557"/>
                                        </p:tgtEl>
                                        <p:attrNameLst>
                                          <p:attrName>ppt_x</p:attrName>
                                        </p:attrNameLst>
                                      </p:cBhvr>
                                      <p:tavLst>
                                        <p:tav tm="0">
                                          <p:val>
                                            <p:strVal val="#ppt_x"/>
                                          </p:val>
                                        </p:tav>
                                        <p:tav tm="100000">
                                          <p:val>
                                            <p:strVal val="#ppt_x"/>
                                          </p:val>
                                        </p:tav>
                                      </p:tavLst>
                                    </p:anim>
                                    <p:anim calcmode="lin" valueType="num">
                                      <p:cBhvr>
                                        <p:cTn id="30" dur="1000" fill="hold"/>
                                        <p:tgtEl>
                                          <p:spTgt spid="235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9396" name="Picture 4" descr="syphili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800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9397" name="Picture 5" descr="syphilis mo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3479800"/>
            <a:ext cx="5080000" cy="3378200"/>
          </a:xfrm>
          <a:prstGeom prst="rect">
            <a:avLst/>
          </a:prstGeom>
          <a:noFill/>
          <a:extLst>
            <a:ext uri="{909E8E84-426E-40DD-AFC4-6F175D3DCCD1}">
              <a14:hiddenFill xmlns:a14="http://schemas.microsoft.com/office/drawing/2010/main">
                <a:solidFill>
                  <a:srgbClr val="FFFFFF"/>
                </a:solidFill>
              </a14:hiddenFill>
            </a:ext>
          </a:extLst>
        </p:spPr>
      </p:pic>
      <p:sp>
        <p:nvSpPr>
          <p:cNvPr id="59398" name="Text Box 6"/>
          <p:cNvSpPr txBox="1">
            <a:spLocks noChangeArrowheads="1"/>
          </p:cNvSpPr>
          <p:nvPr/>
        </p:nvSpPr>
        <p:spPr bwMode="auto">
          <a:xfrm>
            <a:off x="517525" y="4000500"/>
            <a:ext cx="30527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solidFill>
                  <a:schemeClr val="bg1"/>
                </a:solidFill>
                <a:latin typeface="Arial Rounded MT Bold" pitchFamily="34" charset="0"/>
              </a:rPr>
              <a:t>Syphilis – </a:t>
            </a:r>
          </a:p>
          <a:p>
            <a:r>
              <a:rPr lang="en-US" sz="3600">
                <a:solidFill>
                  <a:schemeClr val="bg1"/>
                </a:solidFill>
                <a:latin typeface="Arial Rounded MT Bold" pitchFamily="34" charset="0"/>
              </a:rPr>
              <a:t>	1</a:t>
            </a:r>
            <a:r>
              <a:rPr lang="en-US" sz="3600" baseline="30000">
                <a:solidFill>
                  <a:schemeClr val="bg1"/>
                </a:solidFill>
                <a:latin typeface="Arial Rounded MT Bold" pitchFamily="34" charset="0"/>
              </a:rPr>
              <a:t>st</a:t>
            </a:r>
            <a:r>
              <a:rPr lang="en-US" sz="3600">
                <a:solidFill>
                  <a:schemeClr val="bg1"/>
                </a:solidFill>
                <a:latin typeface="Arial Rounded MT Bold" pitchFamily="34" charset="0"/>
              </a:rPr>
              <a:t> Stage</a:t>
            </a:r>
          </a:p>
        </p:txBody>
      </p:sp>
    </p:spTree>
    <p:extLst>
      <p:ext uri="{BB962C8B-B14F-4D97-AF65-F5344CB8AC3E}">
        <p14:creationId xmlns:p14="http://schemas.microsoft.com/office/powerpoint/2010/main" val="196546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372" name="Picture 4" descr="syphlis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50800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58378" name="Picture 10" descr="syphilis 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479800"/>
            <a:ext cx="508000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descr="feet syphill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0"/>
            <a:ext cx="2857500" cy="4162425"/>
          </a:xfrm>
          <a:prstGeom prst="rect">
            <a:avLst/>
          </a:prstGeom>
          <a:noFill/>
          <a:extLst>
            <a:ext uri="{909E8E84-426E-40DD-AFC4-6F175D3DCCD1}">
              <a14:hiddenFill xmlns:a14="http://schemas.microsoft.com/office/drawing/2010/main">
                <a:solidFill>
                  <a:srgbClr val="FFFFFF"/>
                </a:solidFill>
              </a14:hiddenFill>
            </a:ext>
          </a:extLst>
        </p:spPr>
      </p:pic>
      <p:pic>
        <p:nvPicPr>
          <p:cNvPr id="58375" name="Picture 7" descr="syphili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080000" cy="3721100"/>
          </a:xfrm>
          <a:prstGeom prst="rect">
            <a:avLst/>
          </a:prstGeom>
          <a:noFill/>
          <a:extLst>
            <a:ext uri="{909E8E84-426E-40DD-AFC4-6F175D3DCCD1}">
              <a14:hiddenFill xmlns:a14="http://schemas.microsoft.com/office/drawing/2010/main">
                <a:solidFill>
                  <a:srgbClr val="FFFFFF"/>
                </a:solidFill>
              </a14:hiddenFill>
            </a:ext>
          </a:extLst>
        </p:spPr>
      </p:pic>
      <p:sp>
        <p:nvSpPr>
          <p:cNvPr id="58379" name="Text Box 11"/>
          <p:cNvSpPr txBox="1">
            <a:spLocks noChangeArrowheads="1"/>
          </p:cNvSpPr>
          <p:nvPr/>
        </p:nvSpPr>
        <p:spPr bwMode="auto">
          <a:xfrm>
            <a:off x="3429000" y="0"/>
            <a:ext cx="3578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chemeClr val="bg1"/>
                </a:solidFill>
                <a:latin typeface="Arial Rounded MT Bold" pitchFamily="34" charset="0"/>
              </a:rPr>
              <a:t>Secondary Stage</a:t>
            </a:r>
          </a:p>
        </p:txBody>
      </p:sp>
    </p:spTree>
    <p:extLst>
      <p:ext uri="{BB962C8B-B14F-4D97-AF65-F5344CB8AC3E}">
        <p14:creationId xmlns:p14="http://schemas.microsoft.com/office/powerpoint/2010/main" val="422577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3504063"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HPV</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09306458"/>
              </p:ext>
            </p:extLst>
          </p:nvPr>
        </p:nvGraphicFramePr>
        <p:xfrm>
          <a:off x="457200" y="2133600"/>
          <a:ext cx="8458200" cy="445008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 sexually transmitted viral infection caused by the Human Papillomavirus.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It may cause genital warts or lead to cervical cancer. You can get it through unprotected oral, vaginal, or anal sex or from sexual activities with skin-to-skin contact.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You can pass on this virus without even knowing that you have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If infected, it may cause warts on the genitals or rectum that look like flesh coloured cauliflower. It may also cause itchiness, discomfort and/or bleeding during sex.</a:t>
                      </a:r>
                    </a:p>
                    <a:p>
                      <a:endParaRPr lang="en-US" sz="1600" dirty="0" smtClean="0"/>
                    </a:p>
                  </a:txBody>
                  <a:tcPr/>
                </a:tc>
                <a:tc>
                  <a:txBody>
                    <a:bodyPr/>
                    <a:lstStyle/>
                    <a:p>
                      <a:r>
                        <a:rPr lang="en-US" sz="1600" dirty="0" smtClean="0"/>
                        <a:t>A doctor or nurse can diagnose warts by looking at them. The virus may cause changes to the cervix and be checked during a Pap test (females).</a:t>
                      </a:r>
                    </a:p>
                    <a:p>
                      <a:endParaRPr lang="en-US" sz="1600" dirty="0" smtClean="0"/>
                    </a:p>
                    <a:p>
                      <a:r>
                        <a:rPr lang="en-US" sz="1600" dirty="0" smtClean="0"/>
                        <a:t>Treatment includes burning, freezing or surgically removing the warts. A special doctor (gynecologist) may follow-up with you if there are changes to your cervix (females).</a:t>
                      </a:r>
                    </a:p>
                    <a:p>
                      <a:endParaRPr lang="en-US" sz="1600" dirty="0" smtClean="0"/>
                    </a:p>
                  </a:txBody>
                  <a:tcPr/>
                </a:tc>
              </a:tr>
            </a:tbl>
          </a:graphicData>
        </a:graphic>
      </p:graphicFrame>
    </p:spTree>
    <p:extLst>
      <p:ext uri="{BB962C8B-B14F-4D97-AF65-F5344CB8AC3E}">
        <p14:creationId xmlns:p14="http://schemas.microsoft.com/office/powerpoint/2010/main" val="2505067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315200" cy="1154097"/>
          </a:xfrm>
        </p:spPr>
        <p:txBody>
          <a:bodyPr/>
          <a:lstStyle/>
          <a:p>
            <a:r>
              <a:rPr lang="en-US" dirty="0" smtClean="0"/>
              <a:t>HPV</a:t>
            </a:r>
            <a:endParaRPr lang="en-US" dirty="0"/>
          </a:p>
        </p:txBody>
      </p:sp>
      <p:pic>
        <p:nvPicPr>
          <p:cNvPr id="4" name="Content Placeholder 3"/>
          <p:cNvPicPr>
            <a:picLocks noGrp="1" noChangeAspect="1"/>
          </p:cNvPicPr>
          <p:nvPr>
            <p:ph idx="1"/>
          </p:nvPr>
        </p:nvPicPr>
        <p:blipFill>
          <a:blip r:embed="rId2"/>
          <a:stretch>
            <a:fillRect/>
          </a:stretch>
        </p:blipFill>
        <p:spPr>
          <a:xfrm>
            <a:off x="533400" y="4191000"/>
            <a:ext cx="2590800" cy="2590800"/>
          </a:xfrm>
          <a:prstGeom prst="rect">
            <a:avLst/>
          </a:prstGeom>
        </p:spPr>
      </p:pic>
      <p:pic>
        <p:nvPicPr>
          <p:cNvPr id="2050" name="Picture 2" descr="https://encrypted-tbn3.gstatic.com/images?q=tbn:ANd9GcSknAZUygyUE6lna0Uk5Y7NAbbIhdi3FVENujAcBYKa8Ga42v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2" y="2782872"/>
            <a:ext cx="280987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loss-of-weight-allegiance.com/wp-content/uploads/2014/02/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1154439"/>
            <a:ext cx="5637013" cy="30286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3133299" y="4157662"/>
            <a:ext cx="3037114" cy="2657475"/>
          </a:xfrm>
          <a:prstGeom prst="rect">
            <a:avLst/>
          </a:prstGeom>
        </p:spPr>
      </p:pic>
    </p:spTree>
    <p:extLst>
      <p:ext uri="{BB962C8B-B14F-4D97-AF65-F5344CB8AC3E}">
        <p14:creationId xmlns:p14="http://schemas.microsoft.com/office/powerpoint/2010/main" val="106492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5637663"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Hepatitis B</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58808389"/>
              </p:ext>
            </p:extLst>
          </p:nvPr>
        </p:nvGraphicFramePr>
        <p:xfrm>
          <a:off x="381000" y="2133600"/>
          <a:ext cx="8458200" cy="445008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r>
                        <a:rPr lang="en-US" sz="1600" dirty="0" smtClean="0"/>
                        <a:t>A viral infection that damages the liver. It can be transmitted through the exchange of bodily fluids (semen, vaginal fluid, blood). </a:t>
                      </a:r>
                    </a:p>
                    <a:p>
                      <a:endParaRPr lang="en-US" sz="1600" dirty="0" smtClean="0"/>
                    </a:p>
                    <a:p>
                      <a:r>
                        <a:rPr lang="en-US" sz="1600" dirty="0" smtClean="0"/>
                        <a:t>You can get it through unprotected oral, vaginal, or anal sex or through exposure to blood or blood products.</a:t>
                      </a:r>
                      <a:endParaRPr lang="en-US" sz="1600" dirty="0"/>
                    </a:p>
                  </a:txBody>
                  <a:tcPr/>
                </a:tc>
                <a:tc>
                  <a:txBody>
                    <a:bodyPr/>
                    <a:lstStyle/>
                    <a:p>
                      <a:r>
                        <a:rPr lang="en-US" sz="1600" dirty="0" smtClean="0"/>
                        <a:t>Hepatitis B infection may cause you to feel tired or have pain in your abdomen. You may have nausea and vomiting and/or fever and chills. </a:t>
                      </a:r>
                    </a:p>
                    <a:p>
                      <a:r>
                        <a:rPr lang="en-US" sz="1600" dirty="0" smtClean="0"/>
                        <a:t>You may also notice that your skin or the whites of your eyes look yellowish. Your urine and stool may look a strange colour. </a:t>
                      </a:r>
                    </a:p>
                    <a:p>
                      <a:r>
                        <a:rPr lang="en-US" sz="1600" dirty="0" smtClean="0"/>
                        <a:t>You may also have no symptoms at all.</a:t>
                      </a:r>
                    </a:p>
                    <a:p>
                      <a:endParaRPr lang="en-US" sz="1600" dirty="0" smtClean="0"/>
                    </a:p>
                  </a:txBody>
                  <a:tcPr/>
                </a:tc>
                <a:tc>
                  <a:txBody>
                    <a:bodyPr/>
                    <a:lstStyle/>
                    <a:p>
                      <a:r>
                        <a:rPr lang="en-US" sz="1600" dirty="0" smtClean="0"/>
                        <a:t>You can be tested through a special blood test.</a:t>
                      </a:r>
                    </a:p>
                    <a:p>
                      <a:endParaRPr lang="en-US" sz="1600" dirty="0" smtClean="0"/>
                    </a:p>
                    <a:p>
                      <a:r>
                        <a:rPr lang="en-US" sz="1600" dirty="0" smtClean="0"/>
                        <a:t>Most people with this virus can fight it off with rest and healthy lifestyle changes within 6 months. While you are actively infected, you can pass it on to others. After your body has fought off the infection, you are protected from ever getting the virus again and from passing it on to others.</a:t>
                      </a:r>
                    </a:p>
                    <a:p>
                      <a:endParaRPr lang="en-US" sz="1600" dirty="0" smtClean="0"/>
                    </a:p>
                  </a:txBody>
                  <a:tcPr/>
                </a:tc>
              </a:tr>
            </a:tbl>
          </a:graphicData>
        </a:graphic>
      </p:graphicFrame>
    </p:spTree>
    <p:extLst>
      <p:ext uri="{BB962C8B-B14F-4D97-AF65-F5344CB8AC3E}">
        <p14:creationId xmlns:p14="http://schemas.microsoft.com/office/powerpoint/2010/main" val="1003637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514" y="141303"/>
            <a:ext cx="7315200" cy="1154097"/>
          </a:xfrm>
        </p:spPr>
        <p:txBody>
          <a:bodyPr>
            <a:normAutofit/>
          </a:bodyPr>
          <a:lstStyle/>
          <a:p>
            <a:r>
              <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Hepatitis </a:t>
            </a:r>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B</a:t>
            </a:r>
            <a:endParaRPr lang="en-US" dirty="0"/>
          </a:p>
        </p:txBody>
      </p:sp>
      <p:pic>
        <p:nvPicPr>
          <p:cNvPr id="4" name="Content Placeholder 3"/>
          <p:cNvPicPr>
            <a:picLocks noGrp="1" noChangeAspect="1"/>
          </p:cNvPicPr>
          <p:nvPr>
            <p:ph idx="1"/>
          </p:nvPr>
        </p:nvPicPr>
        <p:blipFill>
          <a:blip r:embed="rId2"/>
          <a:stretch>
            <a:fillRect/>
          </a:stretch>
        </p:blipFill>
        <p:spPr>
          <a:xfrm>
            <a:off x="377588" y="3554957"/>
            <a:ext cx="3276600" cy="3333750"/>
          </a:xfrm>
          <a:prstGeom prst="rect">
            <a:avLst/>
          </a:prstGeom>
        </p:spPr>
      </p:pic>
      <p:pic>
        <p:nvPicPr>
          <p:cNvPr id="3076" name="Picture 4" descr="http://www.medicaljournals.se/acta/content/files/web/3801-web-resources/image/3801fig1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295400"/>
            <a:ext cx="496252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s.medicinenet.com/images/image_collection/pediatrics/lichen-planus-9-4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7" y="1366340"/>
            <a:ext cx="3893023"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81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315200" cy="1154097"/>
          </a:xfrm>
        </p:spPr>
        <p:txBody>
          <a:bodyPr/>
          <a:lstStyle/>
          <a:p>
            <a:r>
              <a:rPr lang="en-US" dirty="0" smtClean="0"/>
              <a:t>Introduction </a:t>
            </a:r>
            <a:endParaRPr lang="en-US" dirty="0"/>
          </a:p>
        </p:txBody>
      </p:sp>
      <p:sp>
        <p:nvSpPr>
          <p:cNvPr id="3" name="Content Placeholder 2"/>
          <p:cNvSpPr>
            <a:spLocks noGrp="1"/>
          </p:cNvSpPr>
          <p:nvPr>
            <p:ph sz="quarter" idx="4294967295"/>
          </p:nvPr>
        </p:nvSpPr>
        <p:spPr>
          <a:xfrm>
            <a:off x="609600" y="1752600"/>
            <a:ext cx="8153400" cy="2895600"/>
          </a:xfrm>
          <a:prstGeom prst="rect">
            <a:avLst/>
          </a:prstGeom>
        </p:spPr>
        <p:txBody>
          <a:bodyPr>
            <a:noAutofit/>
          </a:bodyPr>
          <a:lstStyle/>
          <a:p>
            <a:pPr>
              <a:spcAft>
                <a:spcPts val="1200"/>
              </a:spcAft>
            </a:pPr>
            <a:r>
              <a:rPr lang="en-US" sz="2400" b="1" dirty="0"/>
              <a:t>Sexually transmitted diseases</a:t>
            </a:r>
            <a:r>
              <a:rPr lang="en-US" sz="2400" dirty="0"/>
              <a:t> (</a:t>
            </a:r>
            <a:r>
              <a:rPr lang="en-US" sz="2400" b="1" dirty="0"/>
              <a:t>STD</a:t>
            </a:r>
            <a:r>
              <a:rPr lang="en-US" sz="2400" dirty="0"/>
              <a:t>), also referred to as </a:t>
            </a:r>
            <a:r>
              <a:rPr lang="en-US" sz="2400" b="1" dirty="0"/>
              <a:t>sexually transmitted infections</a:t>
            </a:r>
            <a:r>
              <a:rPr lang="en-US" sz="2400" dirty="0"/>
              <a:t> (</a:t>
            </a:r>
            <a:r>
              <a:rPr lang="en-US" sz="2400" b="1" dirty="0"/>
              <a:t>STI</a:t>
            </a:r>
            <a:r>
              <a:rPr lang="en-US" sz="2400" dirty="0"/>
              <a:t>) and </a:t>
            </a:r>
            <a:r>
              <a:rPr lang="en-US" sz="2400" b="1" dirty="0"/>
              <a:t>venereal diseases</a:t>
            </a:r>
            <a:r>
              <a:rPr lang="en-US" sz="2400" dirty="0"/>
              <a:t> (</a:t>
            </a:r>
            <a:r>
              <a:rPr lang="en-US" sz="2400" b="1" dirty="0"/>
              <a:t>VD</a:t>
            </a:r>
            <a:r>
              <a:rPr lang="en-US" sz="2400" dirty="0"/>
              <a:t>), are illnesses that have a significant probability </a:t>
            </a:r>
            <a:r>
              <a:rPr lang="en-US" sz="2400" dirty="0" smtClean="0"/>
              <a:t>of </a:t>
            </a:r>
            <a:r>
              <a:rPr lang="en-US" sz="2400" dirty="0" smtClean="0">
                <a:solidFill>
                  <a:srgbClr val="FFFF00"/>
                </a:solidFill>
              </a:rPr>
              <a:t>transmission between humans by </a:t>
            </a:r>
            <a:r>
              <a:rPr lang="en-US" sz="2400" dirty="0">
                <a:solidFill>
                  <a:srgbClr val="FFFF00"/>
                </a:solidFill>
              </a:rPr>
              <a:t>means </a:t>
            </a:r>
            <a:r>
              <a:rPr lang="en-US" sz="2400" dirty="0" smtClean="0">
                <a:solidFill>
                  <a:srgbClr val="FFFF00"/>
                </a:solidFill>
              </a:rPr>
              <a:t>of sexual </a:t>
            </a:r>
            <a:r>
              <a:rPr lang="en-US" sz="2400" dirty="0" err="1" smtClean="0">
                <a:solidFill>
                  <a:srgbClr val="FFFF00"/>
                </a:solidFill>
              </a:rPr>
              <a:t>behaviour</a:t>
            </a:r>
            <a:r>
              <a:rPr lang="en-US" sz="2400" dirty="0" smtClean="0">
                <a:solidFill>
                  <a:srgbClr val="FFFF00"/>
                </a:solidFill>
              </a:rPr>
              <a:t>, </a:t>
            </a:r>
            <a:r>
              <a:rPr lang="en-US" sz="2400" dirty="0">
                <a:solidFill>
                  <a:srgbClr val="FFFF00"/>
                </a:solidFill>
              </a:rPr>
              <a:t>including </a:t>
            </a:r>
            <a:r>
              <a:rPr lang="en-US" sz="2400" dirty="0" smtClean="0">
                <a:solidFill>
                  <a:srgbClr val="FFFF00"/>
                </a:solidFill>
              </a:rPr>
              <a:t>vaginal intercourse, anal sex and oral sex</a:t>
            </a:r>
            <a:r>
              <a:rPr lang="en-US" sz="2400" dirty="0" smtClean="0"/>
              <a:t>. </a:t>
            </a:r>
          </a:p>
          <a:p>
            <a:pPr>
              <a:spcAft>
                <a:spcPts val="1200"/>
              </a:spcAft>
            </a:pPr>
            <a:r>
              <a:rPr lang="en-US" sz="2400" dirty="0" smtClean="0"/>
              <a:t>Some </a:t>
            </a:r>
            <a:r>
              <a:rPr lang="en-US" sz="2400" dirty="0"/>
              <a:t>STIs can also be contracted by </a:t>
            </a:r>
            <a:r>
              <a:rPr lang="en-US" sz="2400" dirty="0" smtClean="0"/>
              <a:t>using </a:t>
            </a:r>
            <a:r>
              <a:rPr lang="en-US" sz="2400" dirty="0"/>
              <a:t>d</a:t>
            </a:r>
            <a:r>
              <a:rPr lang="en-US" sz="2400" dirty="0" smtClean="0"/>
              <a:t>rug needles </a:t>
            </a:r>
            <a:r>
              <a:rPr lang="en-US" sz="2400" dirty="0"/>
              <a:t>after their use by an infected person, as well as through any incident involving the contact of a wound with contaminated blood or through </a:t>
            </a:r>
            <a:r>
              <a:rPr lang="en-US" sz="2400" dirty="0" smtClean="0"/>
              <a:t>childbirth or breastfeeding.</a:t>
            </a:r>
            <a:endParaRPr lang="en-US" sz="2400" dirty="0"/>
          </a:p>
        </p:txBody>
      </p:sp>
    </p:spTree>
    <p:extLst>
      <p:ext uri="{BB962C8B-B14F-4D97-AF65-F5344CB8AC3E}">
        <p14:creationId xmlns:p14="http://schemas.microsoft.com/office/powerpoint/2010/main" val="2896313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3885063"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Herpes</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89866686"/>
              </p:ext>
            </p:extLst>
          </p:nvPr>
        </p:nvGraphicFramePr>
        <p:xfrm>
          <a:off x="381000" y="2209800"/>
          <a:ext cx="8458200" cy="434340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r>
                        <a:rPr lang="en-US" sz="1600" dirty="0" smtClean="0"/>
                        <a:t>This viral infection is caused by the herpes simplex virus (types 1 and 2). </a:t>
                      </a:r>
                    </a:p>
                    <a:p>
                      <a:endParaRPr lang="en-US" sz="1600" dirty="0" smtClean="0"/>
                    </a:p>
                    <a:p>
                      <a:r>
                        <a:rPr lang="en-US" sz="1600" dirty="0" smtClean="0"/>
                        <a:t>You can get it through direct oral, vaginal, or anal sex or from skin-to-skin contact. If infected you can get sores that return weeks, months, or years later. You may get this virus in your eyes, mouth or genitals.</a:t>
                      </a:r>
                      <a:endParaRPr lang="en-US" sz="1600" dirty="0"/>
                    </a:p>
                  </a:txBody>
                  <a:tcPr/>
                </a:tc>
                <a:tc>
                  <a:txBody>
                    <a:bodyPr/>
                    <a:lstStyle/>
                    <a:p>
                      <a:r>
                        <a:rPr lang="en-US" sz="1600" dirty="0" smtClean="0"/>
                        <a:t>Not all people infected with herpes will develop symptoms. </a:t>
                      </a:r>
                    </a:p>
                    <a:p>
                      <a:endParaRPr lang="en-US" sz="1600" dirty="0" smtClean="0"/>
                    </a:p>
                    <a:p>
                      <a:r>
                        <a:rPr lang="en-US" sz="1600" dirty="0" smtClean="0"/>
                        <a:t>If symptoms do develop, they will begin with a tingling or burning sensation on the skin, turning into blisters and sores. During the outbreak, you may also feel like you have the flu with fever, muscular pain and tender lymph nodes. </a:t>
                      </a:r>
                    </a:p>
                    <a:p>
                      <a:endParaRPr lang="en-US" sz="1600" dirty="0" smtClean="0"/>
                    </a:p>
                  </a:txBody>
                  <a:tcPr/>
                </a:tc>
                <a:tc>
                  <a:txBody>
                    <a:bodyPr/>
                    <a:lstStyle/>
                    <a:p>
                      <a:r>
                        <a:rPr lang="en-US" sz="1600" dirty="0" smtClean="0"/>
                        <a:t>A doctor or nurse can check the sores and take swabs of the fluid in the sores to diagnose the infection.</a:t>
                      </a:r>
                    </a:p>
                    <a:p>
                      <a:endParaRPr lang="en-US" sz="1600" dirty="0" smtClean="0"/>
                    </a:p>
                    <a:p>
                      <a:r>
                        <a:rPr lang="en-US" sz="1600" dirty="0" smtClean="0"/>
                        <a:t>A herpes infection cannot be cured but it can be managed. Medications (antivirals) can help prevent outbreaks of blisters and sores or reduce the length of time that you have them.</a:t>
                      </a:r>
                    </a:p>
                    <a:p>
                      <a:endParaRPr lang="en-US" sz="1600" dirty="0" smtClean="0"/>
                    </a:p>
                  </a:txBody>
                  <a:tcPr/>
                </a:tc>
              </a:tr>
            </a:tbl>
          </a:graphicData>
        </a:graphic>
      </p:graphicFrame>
    </p:spTree>
    <p:extLst>
      <p:ext uri="{BB962C8B-B14F-4D97-AF65-F5344CB8AC3E}">
        <p14:creationId xmlns:p14="http://schemas.microsoft.com/office/powerpoint/2010/main" val="1334547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descr="herpes"/>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90600" y="1981200"/>
            <a:ext cx="3060700" cy="3810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3" name="Picture 7" descr="herpes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9200" y="2743200"/>
            <a:ext cx="3292475" cy="2279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6" name="Text Box 10"/>
          <p:cNvSpPr txBox="1">
            <a:spLocks noChangeArrowheads="1"/>
          </p:cNvSpPr>
          <p:nvPr/>
        </p:nvSpPr>
        <p:spPr bwMode="auto">
          <a:xfrm>
            <a:off x="4343400" y="382588"/>
            <a:ext cx="18081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600">
                <a:solidFill>
                  <a:schemeClr val="bg1"/>
                </a:solidFill>
                <a:latin typeface="Arial Rounded MT Bold" pitchFamily="34" charset="0"/>
              </a:rPr>
              <a:t>Herpes</a:t>
            </a:r>
          </a:p>
        </p:txBody>
      </p:sp>
    </p:spTree>
    <p:extLst>
      <p:ext uri="{BB962C8B-B14F-4D97-AF65-F5344CB8AC3E}">
        <p14:creationId xmlns:p14="http://schemas.microsoft.com/office/powerpoint/2010/main" val="2544218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381000"/>
            <a:ext cx="3930860" cy="2728912"/>
          </a:xfrm>
          <a:prstGeom prst="rect">
            <a:avLst/>
          </a:prstGeom>
        </p:spPr>
      </p:pic>
      <p:pic>
        <p:nvPicPr>
          <p:cNvPr id="3" name="Picture 2"/>
          <p:cNvPicPr>
            <a:picLocks noChangeAspect="1"/>
          </p:cNvPicPr>
          <p:nvPr/>
        </p:nvPicPr>
        <p:blipFill>
          <a:blip r:embed="rId3"/>
          <a:stretch>
            <a:fillRect/>
          </a:stretch>
        </p:blipFill>
        <p:spPr>
          <a:xfrm>
            <a:off x="4495800" y="388961"/>
            <a:ext cx="3921395" cy="2576512"/>
          </a:xfrm>
          <a:prstGeom prst="rect">
            <a:avLst/>
          </a:prstGeom>
        </p:spPr>
      </p:pic>
      <p:pic>
        <p:nvPicPr>
          <p:cNvPr id="4" name="Picture 3"/>
          <p:cNvPicPr>
            <a:picLocks noChangeAspect="1"/>
          </p:cNvPicPr>
          <p:nvPr/>
        </p:nvPicPr>
        <p:blipFill>
          <a:blip r:embed="rId4"/>
          <a:stretch>
            <a:fillRect/>
          </a:stretch>
        </p:blipFill>
        <p:spPr>
          <a:xfrm>
            <a:off x="631930" y="3429000"/>
            <a:ext cx="3429000" cy="2873127"/>
          </a:xfrm>
          <a:prstGeom prst="rect">
            <a:avLst/>
          </a:prstGeom>
        </p:spPr>
      </p:pic>
      <p:pic>
        <p:nvPicPr>
          <p:cNvPr id="5" name="Picture 4"/>
          <p:cNvPicPr>
            <a:picLocks noChangeAspect="1"/>
          </p:cNvPicPr>
          <p:nvPr/>
        </p:nvPicPr>
        <p:blipFill>
          <a:blip r:embed="rId5"/>
          <a:stretch>
            <a:fillRect/>
          </a:stretch>
        </p:blipFill>
        <p:spPr>
          <a:xfrm>
            <a:off x="4311860" y="3429000"/>
            <a:ext cx="4286250" cy="3219450"/>
          </a:xfrm>
          <a:prstGeom prst="rect">
            <a:avLst/>
          </a:prstGeom>
        </p:spPr>
      </p:pic>
    </p:spTree>
    <p:extLst>
      <p:ext uri="{BB962C8B-B14F-4D97-AF65-F5344CB8AC3E}">
        <p14:creationId xmlns:p14="http://schemas.microsoft.com/office/powerpoint/2010/main" val="53519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3504063"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HIV</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170294762"/>
              </p:ext>
            </p:extLst>
          </p:nvPr>
        </p:nvGraphicFramePr>
        <p:xfrm>
          <a:off x="381000" y="1900906"/>
          <a:ext cx="8458200" cy="493776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r>
                        <a:rPr lang="en-US" sz="1600" dirty="0" smtClean="0"/>
                        <a:t>HIV is the virus that causes AIDS and attacks your immune system, leaving it vulnerable to other infections. </a:t>
                      </a:r>
                    </a:p>
                    <a:p>
                      <a:endParaRPr lang="en-US" sz="1600" dirty="0" smtClean="0"/>
                    </a:p>
                    <a:p>
                      <a:r>
                        <a:rPr lang="en-US" sz="1600" dirty="0" smtClean="0"/>
                        <a:t>You can get the virus through an exchange of blood, vaginal fluid, semen and breast milk. It cannot be passed on through touching, hugging, kissing or other casual contact.</a:t>
                      </a:r>
                      <a:endParaRPr lang="en-US" sz="1600" dirty="0"/>
                    </a:p>
                  </a:txBody>
                  <a:tcPr/>
                </a:tc>
                <a:tc>
                  <a:txBody>
                    <a:bodyPr/>
                    <a:lstStyle/>
                    <a:p>
                      <a:r>
                        <a:rPr lang="en-US" sz="1600" dirty="0" smtClean="0"/>
                        <a:t>You may have this virus without having any symptoms for years. You may develop mild flu-like symptoms 2-4 weeks after being infected. </a:t>
                      </a:r>
                    </a:p>
                    <a:p>
                      <a:endParaRPr lang="en-US" sz="1600" dirty="0" smtClean="0"/>
                    </a:p>
                    <a:p>
                      <a:r>
                        <a:rPr lang="en-US" sz="1600" dirty="0" smtClean="0"/>
                        <a:t>Once the immune system is weakened, you may develop: frequent fever or sweats, skin rashes, swollen glands, sore throat, fatigue, headaches, rapid unexplained weight loss, and nausea/vomiting and diarrhea.</a:t>
                      </a:r>
                    </a:p>
                    <a:p>
                      <a:endParaRPr lang="en-US" sz="1600" dirty="0" smtClean="0"/>
                    </a:p>
                  </a:txBody>
                  <a:tcPr/>
                </a:tc>
                <a:tc>
                  <a:txBody>
                    <a:bodyPr/>
                    <a:lstStyle/>
                    <a:p>
                      <a:r>
                        <a:rPr lang="en-US" sz="1600" dirty="0" smtClean="0"/>
                        <a:t>You can be tested through a special blood test. However, it takes 3 months for the infection to be detectable.</a:t>
                      </a:r>
                    </a:p>
                    <a:p>
                      <a:endParaRPr lang="en-US" sz="1600" dirty="0" smtClean="0"/>
                    </a:p>
                    <a:p>
                      <a:r>
                        <a:rPr lang="en-US" sz="1600" dirty="0" smtClean="0"/>
                        <a:t>HIV cannot be cured and may lead to AIDS. Treatment for the infection is different for everyone, but includes medications called antiretrovirals and medications to prevent other infections from harming the person.</a:t>
                      </a:r>
                    </a:p>
                    <a:p>
                      <a:endParaRPr lang="en-US" sz="1600" dirty="0" smtClean="0"/>
                    </a:p>
                  </a:txBody>
                  <a:tcPr/>
                </a:tc>
              </a:tr>
            </a:tbl>
          </a:graphicData>
        </a:graphic>
      </p:graphicFrame>
    </p:spTree>
    <p:extLst>
      <p:ext uri="{BB962C8B-B14F-4D97-AF65-F5344CB8AC3E}">
        <p14:creationId xmlns:p14="http://schemas.microsoft.com/office/powerpoint/2010/main" val="23762129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15200" cy="1154097"/>
          </a:xfrm>
        </p:spPr>
        <p:txBody>
          <a:bodyPr>
            <a:normAutofit/>
          </a:body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HIV</a:t>
            </a:r>
            <a:endParaRPr lang="en-US" dirty="0"/>
          </a:p>
        </p:txBody>
      </p:sp>
      <p:pic>
        <p:nvPicPr>
          <p:cNvPr id="4" name="Content Placeholder 3"/>
          <p:cNvPicPr>
            <a:picLocks noGrp="1" noChangeAspect="1"/>
          </p:cNvPicPr>
          <p:nvPr>
            <p:ph idx="1"/>
          </p:nvPr>
        </p:nvPicPr>
        <p:blipFill>
          <a:blip r:embed="rId2"/>
          <a:stretch>
            <a:fillRect/>
          </a:stretch>
        </p:blipFill>
        <p:spPr>
          <a:xfrm>
            <a:off x="304800" y="2886075"/>
            <a:ext cx="3676650" cy="3343275"/>
          </a:xfrm>
          <a:prstGeom prst="rect">
            <a:avLst/>
          </a:prstGeom>
        </p:spPr>
      </p:pic>
      <p:pic>
        <p:nvPicPr>
          <p:cNvPr id="5" name="Picture 4"/>
          <p:cNvPicPr>
            <a:picLocks noChangeAspect="1"/>
          </p:cNvPicPr>
          <p:nvPr/>
        </p:nvPicPr>
        <p:blipFill>
          <a:blip r:embed="rId3"/>
          <a:stretch>
            <a:fillRect/>
          </a:stretch>
        </p:blipFill>
        <p:spPr>
          <a:xfrm>
            <a:off x="4361383" y="762000"/>
            <a:ext cx="3751097" cy="2590800"/>
          </a:xfrm>
          <a:prstGeom prst="rect">
            <a:avLst/>
          </a:prstGeom>
        </p:spPr>
      </p:pic>
      <p:pic>
        <p:nvPicPr>
          <p:cNvPr id="6" name="Picture 5"/>
          <p:cNvPicPr>
            <a:picLocks noChangeAspect="1"/>
          </p:cNvPicPr>
          <p:nvPr/>
        </p:nvPicPr>
        <p:blipFill>
          <a:blip r:embed="rId4"/>
          <a:stretch>
            <a:fillRect/>
          </a:stretch>
        </p:blipFill>
        <p:spPr>
          <a:xfrm>
            <a:off x="4908193" y="3852862"/>
            <a:ext cx="2657475" cy="2486025"/>
          </a:xfrm>
          <a:prstGeom prst="rect">
            <a:avLst/>
          </a:prstGeom>
        </p:spPr>
      </p:pic>
      <p:pic>
        <p:nvPicPr>
          <p:cNvPr id="7" name="Picture 6"/>
          <p:cNvPicPr>
            <a:picLocks noChangeAspect="1"/>
          </p:cNvPicPr>
          <p:nvPr/>
        </p:nvPicPr>
        <p:blipFill>
          <a:blip r:embed="rId5"/>
          <a:stretch>
            <a:fillRect/>
          </a:stretch>
        </p:blipFill>
        <p:spPr>
          <a:xfrm>
            <a:off x="1619534" y="762000"/>
            <a:ext cx="2514600" cy="1819275"/>
          </a:xfrm>
          <a:prstGeom prst="rect">
            <a:avLst/>
          </a:prstGeom>
        </p:spPr>
      </p:pic>
    </p:spTree>
    <p:extLst>
      <p:ext uri="{BB962C8B-B14F-4D97-AF65-F5344CB8AC3E}">
        <p14:creationId xmlns:p14="http://schemas.microsoft.com/office/powerpoint/2010/main" val="4026398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52400"/>
            <a:ext cx="3912387" cy="3538537"/>
          </a:xfrm>
          <a:prstGeom prst="rect">
            <a:avLst/>
          </a:prstGeom>
        </p:spPr>
      </p:pic>
      <p:pic>
        <p:nvPicPr>
          <p:cNvPr id="5" name="Picture 4"/>
          <p:cNvPicPr>
            <a:picLocks noChangeAspect="1"/>
          </p:cNvPicPr>
          <p:nvPr/>
        </p:nvPicPr>
        <p:blipFill>
          <a:blip r:embed="rId3"/>
          <a:stretch>
            <a:fillRect/>
          </a:stretch>
        </p:blipFill>
        <p:spPr>
          <a:xfrm>
            <a:off x="4407118" y="159224"/>
            <a:ext cx="4588513" cy="3081337"/>
          </a:xfrm>
          <a:prstGeom prst="rect">
            <a:avLst/>
          </a:prstGeom>
        </p:spPr>
      </p:pic>
      <p:pic>
        <p:nvPicPr>
          <p:cNvPr id="6" name="Picture 5"/>
          <p:cNvPicPr>
            <a:picLocks noChangeAspect="1"/>
          </p:cNvPicPr>
          <p:nvPr/>
        </p:nvPicPr>
        <p:blipFill>
          <a:blip r:embed="rId4"/>
          <a:stretch>
            <a:fillRect/>
          </a:stretch>
        </p:blipFill>
        <p:spPr>
          <a:xfrm>
            <a:off x="1918378" y="3429000"/>
            <a:ext cx="4902418" cy="3249603"/>
          </a:xfrm>
          <a:prstGeom prst="rect">
            <a:avLst/>
          </a:prstGeom>
        </p:spPr>
      </p:pic>
    </p:spTree>
    <p:extLst>
      <p:ext uri="{BB962C8B-B14F-4D97-AF65-F5344CB8AC3E}">
        <p14:creationId xmlns:p14="http://schemas.microsoft.com/office/powerpoint/2010/main" val="650612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5"/>
          <p:cNvSpPr txBox="1">
            <a:spLocks noChangeArrowheads="1"/>
          </p:cNvSpPr>
          <p:nvPr/>
        </p:nvSpPr>
        <p:spPr bwMode="auto">
          <a:xfrm>
            <a:off x="762000" y="4800600"/>
            <a:ext cx="7467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a:solidFill>
                  <a:srgbClr val="FFFF00"/>
                </a:solidFill>
              </a:rPr>
              <a:t>Pubic Lice</a:t>
            </a:r>
          </a:p>
          <a:p>
            <a:pPr eaLnBrk="1" hangingPunct="1"/>
            <a:r>
              <a:rPr lang="en-US" altLang="en-US" sz="2000"/>
              <a:t>Parasitic insects in genital area</a:t>
            </a:r>
          </a:p>
          <a:p>
            <a:pPr eaLnBrk="1" hangingPunct="1"/>
            <a:r>
              <a:rPr lang="en-US" altLang="en-US" sz="2000"/>
              <a:t>Common and worldwide.</a:t>
            </a:r>
          </a:p>
          <a:p>
            <a:pPr eaLnBrk="1" hangingPunct="1"/>
            <a:r>
              <a:rPr lang="en-US" altLang="en-US" sz="2000"/>
              <a:t>Spread through sex contact only.</a:t>
            </a:r>
          </a:p>
          <a:p>
            <a:pPr eaLnBrk="1" hangingPunct="1"/>
            <a:r>
              <a:rPr lang="en-US" altLang="en-US" sz="2000"/>
              <a:t>Infection may indicate sexual activity.</a:t>
            </a:r>
          </a:p>
        </p:txBody>
      </p:sp>
      <p:pic>
        <p:nvPicPr>
          <p:cNvPr id="26627" name="Picture 2" descr="http://www.lindane.com/images/content-lice-pubic_li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38200"/>
            <a:ext cx="47434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562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315200" cy="1154097"/>
          </a:xfrm>
        </p:spPr>
        <p:txBody>
          <a:bodyPr>
            <a:normAutofit fontScale="90000"/>
          </a:bodyPr>
          <a:lstStyle/>
          <a:p>
            <a:r>
              <a:rPr lang="en-US" b="1" dirty="0" smtClean="0"/>
              <a:t>Prevention Of STD’s And STI’s</a:t>
            </a:r>
            <a:endParaRPr lang="en-US" b="1" dirty="0"/>
          </a:p>
        </p:txBody>
      </p:sp>
      <p:sp>
        <p:nvSpPr>
          <p:cNvPr id="3" name="Content Placeholder 2"/>
          <p:cNvSpPr>
            <a:spLocks noGrp="1"/>
          </p:cNvSpPr>
          <p:nvPr>
            <p:ph idx="1"/>
          </p:nvPr>
        </p:nvSpPr>
        <p:spPr>
          <a:xfrm>
            <a:off x="685800" y="2209800"/>
            <a:ext cx="7315200" cy="3539527"/>
          </a:xfrm>
        </p:spPr>
        <p:txBody>
          <a:bodyPr>
            <a:normAutofit/>
          </a:bodyPr>
          <a:lstStyle/>
          <a:p>
            <a:pPr marL="0" indent="0">
              <a:spcBef>
                <a:spcPts val="1200"/>
              </a:spcBef>
              <a:spcAft>
                <a:spcPts val="1200"/>
              </a:spcAft>
              <a:buNone/>
            </a:pPr>
            <a:r>
              <a:rPr lang="en-US" b="1" dirty="0" smtClean="0"/>
              <a:t>1. Counseling </a:t>
            </a:r>
            <a:r>
              <a:rPr lang="en-US" b="1" dirty="0"/>
              <a:t>and </a:t>
            </a:r>
            <a:r>
              <a:rPr lang="en-US" b="1" dirty="0" smtClean="0"/>
              <a:t>behavioral </a:t>
            </a:r>
            <a:r>
              <a:rPr lang="en-US" b="1" dirty="0"/>
              <a:t>interventions offer primary prevention against STIs (including HIV), as well as against unintended pregnancies. </a:t>
            </a:r>
          </a:p>
          <a:p>
            <a:pPr marL="0" indent="0">
              <a:spcBef>
                <a:spcPts val="1200"/>
              </a:spcBef>
              <a:spcAft>
                <a:spcPts val="1200"/>
              </a:spcAft>
              <a:buNone/>
            </a:pPr>
            <a:r>
              <a:rPr lang="en-US" b="1" dirty="0" smtClean="0"/>
              <a:t>2. Comprehensive </a:t>
            </a:r>
            <a:r>
              <a:rPr lang="en-US" b="1" dirty="0"/>
              <a:t>sexuality education, STI and HIV pre- and post-test </a:t>
            </a:r>
            <a:r>
              <a:rPr lang="en-US" b="1" dirty="0" smtClean="0"/>
              <a:t>counseling</a:t>
            </a:r>
            <a:r>
              <a:rPr lang="en-US" b="1" dirty="0"/>
              <a:t>.</a:t>
            </a:r>
            <a:endParaRPr lang="en-US" b="1" dirty="0" smtClean="0"/>
          </a:p>
          <a:p>
            <a:pPr marL="0" indent="0">
              <a:spcBef>
                <a:spcPts val="1200"/>
              </a:spcBef>
              <a:spcAft>
                <a:spcPts val="1200"/>
              </a:spcAft>
              <a:buNone/>
            </a:pPr>
            <a:r>
              <a:rPr lang="en-US" b="1" dirty="0" smtClean="0"/>
              <a:t>3. Safer </a:t>
            </a:r>
            <a:r>
              <a:rPr lang="en-US" b="1" dirty="0"/>
              <a:t>sex/risk-reduction </a:t>
            </a:r>
            <a:r>
              <a:rPr lang="en-US" b="1" dirty="0" smtClean="0"/>
              <a:t>counseling</a:t>
            </a:r>
            <a:r>
              <a:rPr lang="en-US" b="1" dirty="0"/>
              <a:t>, condom </a:t>
            </a:r>
            <a:r>
              <a:rPr lang="en-US" b="1" dirty="0" smtClean="0"/>
              <a:t>promotion</a:t>
            </a:r>
            <a:r>
              <a:rPr lang="en-US" b="1" dirty="0"/>
              <a:t>.</a:t>
            </a:r>
            <a:r>
              <a:rPr lang="en-US" b="1" dirty="0" smtClean="0"/>
              <a:t> </a:t>
            </a:r>
          </a:p>
          <a:p>
            <a:pPr marL="0" indent="0">
              <a:spcBef>
                <a:spcPts val="1200"/>
              </a:spcBef>
              <a:spcAft>
                <a:spcPts val="1200"/>
              </a:spcAft>
              <a:buNone/>
            </a:pPr>
            <a:r>
              <a:rPr lang="en-US" b="1" dirty="0"/>
              <a:t>4</a:t>
            </a:r>
            <a:r>
              <a:rPr lang="en-US" b="1" dirty="0" smtClean="0"/>
              <a:t>. Think </a:t>
            </a:r>
            <a:r>
              <a:rPr lang="en-US" b="1" dirty="0"/>
              <a:t>about your alcohol and drug use</a:t>
            </a:r>
            <a:r>
              <a:rPr lang="en-US" b="1" dirty="0" smtClean="0"/>
              <a:t>.</a:t>
            </a:r>
          </a:p>
        </p:txBody>
      </p:sp>
      <p:pic>
        <p:nvPicPr>
          <p:cNvPr id="4" name="Picture 3" descr="STD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5257800"/>
            <a:ext cx="1333157" cy="1290717"/>
          </a:xfrm>
          <a:prstGeom prst="rect">
            <a:avLst/>
          </a:prstGeom>
        </p:spPr>
      </p:pic>
    </p:spTree>
    <p:extLst>
      <p:ext uri="{BB962C8B-B14F-4D97-AF65-F5344CB8AC3E}">
        <p14:creationId xmlns:p14="http://schemas.microsoft.com/office/powerpoint/2010/main" val="334538360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533400"/>
            <a:ext cx="7315200" cy="1154097"/>
          </a:xfrm>
        </p:spPr>
        <p:txBody>
          <a:bodyPr/>
          <a:lstStyle/>
          <a:p>
            <a:r>
              <a:rPr lang="en-US" dirty="0"/>
              <a:t>Prevention</a:t>
            </a:r>
          </a:p>
        </p:txBody>
      </p:sp>
      <p:sp>
        <p:nvSpPr>
          <p:cNvPr id="17411" name="Rectangle 3"/>
          <p:cNvSpPr>
            <a:spLocks noGrp="1" noChangeArrowheads="1"/>
          </p:cNvSpPr>
          <p:nvPr>
            <p:ph idx="1"/>
          </p:nvPr>
        </p:nvSpPr>
        <p:spPr/>
        <p:txBody>
          <a:bodyPr>
            <a:normAutofit/>
          </a:bodyPr>
          <a:lstStyle/>
          <a:p>
            <a:pPr algn="ctr"/>
            <a:r>
              <a:rPr lang="en-US" sz="2800" dirty="0"/>
              <a:t>Abstinence</a:t>
            </a:r>
          </a:p>
          <a:p>
            <a:pPr algn="ctr"/>
            <a:r>
              <a:rPr lang="en-US" sz="2800" dirty="0"/>
              <a:t>Know your partner</a:t>
            </a:r>
          </a:p>
          <a:p>
            <a:pPr algn="ctr"/>
            <a:r>
              <a:rPr lang="en-US" sz="2800" dirty="0"/>
              <a:t>Limit your partners</a:t>
            </a:r>
          </a:p>
          <a:p>
            <a:pPr algn="ctr"/>
            <a:r>
              <a:rPr lang="en-US" sz="2800" dirty="0"/>
              <a:t>Visit your doctor</a:t>
            </a:r>
          </a:p>
          <a:p>
            <a:pPr algn="ctr"/>
            <a:r>
              <a:rPr lang="en-US" sz="2800" dirty="0"/>
              <a:t>Always look</a:t>
            </a:r>
          </a:p>
          <a:p>
            <a:pPr algn="ctr"/>
            <a:r>
              <a:rPr lang="en-US" sz="2800" dirty="0"/>
              <a:t>Keep clean!</a:t>
            </a:r>
          </a:p>
        </p:txBody>
      </p:sp>
    </p:spTree>
    <p:extLst>
      <p:ext uri="{BB962C8B-B14F-4D97-AF65-F5344CB8AC3E}">
        <p14:creationId xmlns:p14="http://schemas.microsoft.com/office/powerpoint/2010/main" val="9227714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1000">
                                          <p:stCondLst>
                                            <p:cond delay="0"/>
                                          </p:stCondLst>
                                        </p:cTn>
                                        <p:tgtEl>
                                          <p:spTgt spid="17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1000">
                                          <p:stCondLst>
                                            <p:cond delay="0"/>
                                          </p:stCondLst>
                                        </p:cTn>
                                        <p:tgtEl>
                                          <p:spTgt spid="17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1000">
                                          <p:stCondLst>
                                            <p:cond delay="0"/>
                                          </p:stCondLst>
                                        </p:cTn>
                                        <p:tgtEl>
                                          <p:spTgt spid="17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1000">
                                          <p:stCondLst>
                                            <p:cond delay="0"/>
                                          </p:stCondLst>
                                        </p:cTn>
                                        <p:tgtEl>
                                          <p:spTgt spid="174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fade">
                                      <p:cBhvr>
                                        <p:cTn id="27" dur="1000">
                                          <p:stCondLst>
                                            <p:cond delay="0"/>
                                          </p:stCondLst>
                                        </p:cTn>
                                        <p:tgtEl>
                                          <p:spTgt spid="1741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fade">
                                      <p:cBhvr>
                                        <p:cTn id="32" dur="1000">
                                          <p:stCondLst>
                                            <p:cond delay="0"/>
                                          </p:stCondLst>
                                        </p:cTn>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133600"/>
            <a:ext cx="8458200" cy="4343400"/>
          </a:xfrm>
        </p:spPr>
        <p:txBody>
          <a:bodyPr>
            <a:normAutofit/>
          </a:bodyPr>
          <a:lstStyle/>
          <a:p>
            <a:pPr marL="0" indent="0">
              <a:buNone/>
            </a:pPr>
            <a:endParaRPr lang="en-US" sz="2800" dirty="0"/>
          </a:p>
          <a:p>
            <a:pPr marL="0" indent="0">
              <a:buNone/>
            </a:pPr>
            <a:r>
              <a:rPr lang="en-US" sz="2800" dirty="0" smtClean="0"/>
              <a:t>If an infection is detected, it is recommended that the infected individual and their partner(s) abstain from sexual activity until treatment is complete, symptoms have subsided, and the infection is cured (when applicable).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990599"/>
            <a:ext cx="7085463" cy="987425"/>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smtClean="0">
                <a:ln w="31550" cmpd="sng">
                  <a:solidFill>
                    <a:prstClr val="white"/>
                  </a:solidFill>
                  <a:prstDash val="solid"/>
                </a:ln>
                <a:solidFill>
                  <a:srgbClr val="4E66B2"/>
                </a:solidFill>
                <a:effectLst>
                  <a:outerShdw blurRad="50800" dist="40000" dir="5400000" algn="tl" rotWithShape="0">
                    <a:srgbClr val="000000">
                      <a:shade val="5000"/>
                      <a:satMod val="120000"/>
                      <a:alpha val="33000"/>
                    </a:srgbClr>
                  </a:outerShdw>
                </a:effectLst>
                <a:latin typeface="Clarendon Extended" pitchFamily="18" charset="0"/>
              </a:rPr>
              <a:t>Reducing Risks</a:t>
            </a:r>
            <a:endParaRPr lang="en-US" sz="4000" b="1" dirty="0">
              <a:ln w="31550" cmpd="sng">
                <a:solidFill>
                  <a:prstClr val="white"/>
                </a:solidFill>
                <a:prstDash val="solid"/>
              </a:ln>
              <a:solidFill>
                <a:srgbClr val="4E66B2"/>
              </a:solidFill>
              <a:effectLst>
                <a:outerShdw blurRad="50800" dist="40000" dir="5400000" algn="tl" rotWithShape="0">
                  <a:srgbClr val="000000">
                    <a:shade val="5000"/>
                    <a:satMod val="120000"/>
                    <a:alpha val="33000"/>
                  </a:srgbClr>
                </a:outerShdw>
              </a:effectLst>
              <a:latin typeface="Clarendon Extended" pitchFamily="18" charset="0"/>
            </a:endParaRPr>
          </a:p>
        </p:txBody>
      </p:sp>
    </p:spTree>
    <p:extLst>
      <p:ext uri="{BB962C8B-B14F-4D97-AF65-F5344CB8AC3E}">
        <p14:creationId xmlns:p14="http://schemas.microsoft.com/office/powerpoint/2010/main" val="349813115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315200" cy="1154097"/>
          </a:xfrm>
        </p:spPr>
        <p:txBody>
          <a:bodyPr>
            <a:normAutofit fontScale="90000"/>
          </a:bodyPr>
          <a:lstStyle/>
          <a:p>
            <a:r>
              <a:rPr lang="en-US" b="1" dirty="0" smtClean="0"/>
              <a:t>Sexually Transmitted Diseases (STDs)</a:t>
            </a:r>
            <a:endParaRPr lang="en-US" b="1" dirty="0"/>
          </a:p>
        </p:txBody>
      </p:sp>
      <p:sp>
        <p:nvSpPr>
          <p:cNvPr id="3" name="Content Placeholder 2"/>
          <p:cNvSpPr>
            <a:spLocks noGrp="1"/>
          </p:cNvSpPr>
          <p:nvPr>
            <p:ph idx="1"/>
          </p:nvPr>
        </p:nvSpPr>
        <p:spPr>
          <a:xfrm>
            <a:off x="457200" y="2438400"/>
            <a:ext cx="8229600" cy="3886200"/>
          </a:xfrm>
        </p:spPr>
        <p:txBody>
          <a:bodyPr>
            <a:noAutofit/>
          </a:bodyPr>
          <a:lstStyle/>
          <a:p>
            <a:pPr marL="342900" indent="-342900">
              <a:spcBef>
                <a:spcPts val="1800"/>
              </a:spcBef>
              <a:spcAft>
                <a:spcPts val="600"/>
              </a:spcAft>
            </a:pPr>
            <a:r>
              <a:rPr lang="en-US" sz="2400" b="1" dirty="0">
                <a:solidFill>
                  <a:srgbClr val="FFFF00"/>
                </a:solidFill>
              </a:rPr>
              <a:t>Sexually Transmitted Diseases (STDs) are diseases </a:t>
            </a:r>
            <a:r>
              <a:rPr lang="en-US" sz="2400" b="1" u="sng" dirty="0">
                <a:solidFill>
                  <a:srgbClr val="FFFF00"/>
                </a:solidFill>
              </a:rPr>
              <a:t>passed from one person to another during sexual activity. </a:t>
            </a:r>
            <a:endParaRPr lang="en-US" sz="2400" b="1" u="sng" dirty="0" smtClean="0">
              <a:solidFill>
                <a:srgbClr val="FFFF00"/>
              </a:solidFill>
            </a:endParaRPr>
          </a:p>
          <a:p>
            <a:pPr marL="342900" indent="-342900">
              <a:spcBef>
                <a:spcPts val="1800"/>
              </a:spcBef>
              <a:spcAft>
                <a:spcPts val="600"/>
              </a:spcAft>
            </a:pPr>
            <a:r>
              <a:rPr lang="en-US" sz="2400" b="1" dirty="0" smtClean="0"/>
              <a:t>STDs </a:t>
            </a:r>
            <a:r>
              <a:rPr lang="en-US" sz="2400" b="1" dirty="0"/>
              <a:t>can be serious, painful and may have long term effects, especially if left undetected and untreated. </a:t>
            </a:r>
            <a:endParaRPr lang="en-US" sz="2400" b="1" dirty="0" smtClean="0"/>
          </a:p>
          <a:p>
            <a:pPr marL="342900" indent="-342900">
              <a:spcBef>
                <a:spcPts val="1800"/>
              </a:spcBef>
              <a:spcAft>
                <a:spcPts val="600"/>
              </a:spcAft>
            </a:pPr>
            <a:r>
              <a:rPr lang="en-US" sz="2400" b="1" dirty="0" smtClean="0"/>
              <a:t>They </a:t>
            </a:r>
            <a:r>
              <a:rPr lang="en-US" sz="2400" b="1" dirty="0"/>
              <a:t>infect your sexual and reproductive organs</a:t>
            </a:r>
            <a:r>
              <a:rPr lang="en-US" sz="2400" b="1" dirty="0" smtClean="0"/>
              <a:t>.</a:t>
            </a:r>
            <a:endParaRPr lang="en-US" sz="2400" b="1" dirty="0" smtClean="0"/>
          </a:p>
        </p:txBody>
      </p:sp>
    </p:spTree>
    <p:extLst>
      <p:ext uri="{BB962C8B-B14F-4D97-AF65-F5344CB8AC3E}">
        <p14:creationId xmlns:p14="http://schemas.microsoft.com/office/powerpoint/2010/main" val="38791114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14400" y="1066800"/>
            <a:ext cx="7315200" cy="1154097"/>
          </a:xfrm>
        </p:spPr>
        <p:txBody>
          <a:bodyPr/>
          <a:lstStyle/>
          <a:p>
            <a:r>
              <a:rPr lang="en-US" dirty="0"/>
              <a:t>Remember:</a:t>
            </a:r>
          </a:p>
        </p:txBody>
      </p:sp>
      <p:sp>
        <p:nvSpPr>
          <p:cNvPr id="4099" name="Rectangle 3"/>
          <p:cNvSpPr>
            <a:spLocks noGrp="1" noChangeArrowheads="1"/>
          </p:cNvSpPr>
          <p:nvPr>
            <p:ph idx="1"/>
          </p:nvPr>
        </p:nvSpPr>
        <p:spPr/>
        <p:txBody>
          <a:bodyPr/>
          <a:lstStyle/>
          <a:p>
            <a:r>
              <a:rPr lang="en-US" dirty="0" smtClean="0"/>
              <a:t>3 </a:t>
            </a:r>
            <a:r>
              <a:rPr lang="en-US" dirty="0"/>
              <a:t>million teens contract an STD each year – some of which have no cure, are a leading cause of cervical cancer or can even lead to infertility.</a:t>
            </a:r>
          </a:p>
        </p:txBody>
      </p:sp>
    </p:spTree>
    <p:extLst>
      <p:ext uri="{BB962C8B-B14F-4D97-AF65-F5344CB8AC3E}">
        <p14:creationId xmlns:p14="http://schemas.microsoft.com/office/powerpoint/2010/main" val="12076185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3"/>
          <p:cNvSpPr txBox="1">
            <a:spLocks noChangeArrowheads="1"/>
          </p:cNvSpPr>
          <p:nvPr/>
        </p:nvSpPr>
        <p:spPr bwMode="auto">
          <a:xfrm>
            <a:off x="1219200" y="838200"/>
            <a:ext cx="63246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t>Why should we worry on all these if our sex partner is a healthy person?</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algn="ctr" eaLnBrk="1" hangingPunct="1"/>
            <a:r>
              <a:rPr lang="en-US" altLang="en-US" b="1" dirty="0">
                <a:solidFill>
                  <a:srgbClr val="FFFF00"/>
                </a:solidFill>
              </a:rPr>
              <a:t>A microbe non-pathogenic to a person may be pathogenic on another.!</a:t>
            </a:r>
          </a:p>
        </p:txBody>
      </p:sp>
      <p:pic>
        <p:nvPicPr>
          <p:cNvPr id="28675" name="Picture 2" descr="http://topnews.in/health/files/make%20u%20hap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0"/>
            <a:ext cx="5715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37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4">
                                            <p:txEl>
                                              <p:pRg st="15" end="15"/>
                                            </p:txEl>
                                          </p:spTgt>
                                        </p:tgtEl>
                                        <p:attrNameLst>
                                          <p:attrName>style.visibility</p:attrName>
                                        </p:attrNameLst>
                                      </p:cBhvr>
                                      <p:to>
                                        <p:strVal val="visible"/>
                                      </p:to>
                                    </p:set>
                                    <p:anim calcmode="lin" valueType="num">
                                      <p:cBhvr additive="base">
                                        <p:cTn id="7" dur="500" fill="hold"/>
                                        <p:tgtEl>
                                          <p:spTgt spid="28674">
                                            <p:txEl>
                                              <p:pRg st="15" end="1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3"/>
          <p:cNvSpPr txBox="1">
            <a:spLocks noChangeArrowheads="1"/>
          </p:cNvSpPr>
          <p:nvPr/>
        </p:nvSpPr>
        <p:spPr bwMode="auto">
          <a:xfrm>
            <a:off x="1219200" y="838200"/>
            <a:ext cx="63246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Why should we worry of all these, if we use condoms?</a:t>
            </a:r>
          </a:p>
          <a:p>
            <a:pPr algn="ctr" eaLnBrk="1" hangingPunct="1"/>
            <a:endParaRPr lang="en-US" altLang="en-US" sz="2800"/>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pic>
        <p:nvPicPr>
          <p:cNvPr id="29699" name="Picture 2" descr="http://iyemishi.files.wordpress.com/2012/04/condo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098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4237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1219200" y="838200"/>
            <a:ext cx="472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a:solidFill>
                  <a:srgbClr val="FFFF00"/>
                </a:solidFill>
              </a:rPr>
              <a:t>Are condoms safe?</a:t>
            </a:r>
            <a:endParaRPr lang="en-US" altLang="en-US" b="1">
              <a:solidFill>
                <a:srgbClr val="FFFF00"/>
              </a:solidFill>
            </a:endParaRPr>
          </a:p>
        </p:txBody>
      </p:sp>
      <p:pic>
        <p:nvPicPr>
          <p:cNvPr id="30723" name="Picture 2" descr="http://blog.draroras.com/wp-content/uploads/2011/12/Condo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426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4"/>
          <p:cNvSpPr txBox="1">
            <a:spLocks noChangeArrowheads="1"/>
          </p:cNvSpPr>
          <p:nvPr/>
        </p:nvSpPr>
        <p:spPr bwMode="auto">
          <a:xfrm>
            <a:off x="5257800" y="1524000"/>
            <a:ext cx="2514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Absolutely NOT…!</a:t>
            </a:r>
          </a:p>
          <a:p>
            <a:pPr eaLnBrk="1" hangingPunct="1"/>
            <a:endParaRPr lang="en-US" altLang="en-US" sz="2000" dirty="0"/>
          </a:p>
          <a:p>
            <a:pPr eaLnBrk="1" hangingPunct="1"/>
            <a:endParaRPr lang="en-US" altLang="en-US" sz="2000" dirty="0"/>
          </a:p>
          <a:p>
            <a:pPr eaLnBrk="1" hangingPunct="1"/>
            <a:r>
              <a:rPr lang="en-US" altLang="en-US" sz="2000" dirty="0"/>
              <a:t>Using condoms to prevent AIDS is like playing Russian Roulette</a:t>
            </a:r>
          </a:p>
          <a:p>
            <a:pPr eaLnBrk="1" hangingPunct="1"/>
            <a:endParaRPr lang="en-US" altLang="en-US" sz="2000" dirty="0"/>
          </a:p>
          <a:p>
            <a:pPr eaLnBrk="1" hangingPunct="1"/>
            <a:r>
              <a:rPr lang="en-US" altLang="en-US" sz="2000" dirty="0"/>
              <a:t>According to US Centre for Disease Control, failure rate is 10-30%</a:t>
            </a:r>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13197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additive="base">
                                        <p:cTn id="7" dur="500" fill="hold"/>
                                        <p:tgtEl>
                                          <p:spTgt spid="30724"/>
                                        </p:tgtEl>
                                        <p:attrNameLst>
                                          <p:attrName>ppt_x</p:attrName>
                                        </p:attrNameLst>
                                      </p:cBhvr>
                                      <p:tavLst>
                                        <p:tav tm="0">
                                          <p:val>
                                            <p:strVal val="#ppt_x"/>
                                          </p:val>
                                        </p:tav>
                                        <p:tav tm="100000">
                                          <p:val>
                                            <p:strVal val="#ppt_x"/>
                                          </p:val>
                                        </p:tav>
                                      </p:tavLst>
                                    </p:anim>
                                    <p:anim calcmode="lin" valueType="num">
                                      <p:cBhvr additive="base">
                                        <p:cTn id="8" dur="500" fill="hold"/>
                                        <p:tgtEl>
                                          <p:spTgt spid="30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1514475"/>
            <a:ext cx="627697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Box 5"/>
          <p:cNvSpPr txBox="1">
            <a:spLocks noChangeArrowheads="1"/>
          </p:cNvSpPr>
          <p:nvPr/>
        </p:nvSpPr>
        <p:spPr bwMode="auto">
          <a:xfrm>
            <a:off x="762000" y="838200"/>
            <a:ext cx="792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rgbClr val="FFFF00"/>
                </a:solidFill>
              </a:rPr>
              <a:t>If condoms are safe, why the number is increasing?</a:t>
            </a:r>
          </a:p>
        </p:txBody>
      </p:sp>
    </p:spTree>
    <p:extLst>
      <p:ext uri="{BB962C8B-B14F-4D97-AF65-F5344CB8AC3E}">
        <p14:creationId xmlns:p14="http://schemas.microsoft.com/office/powerpoint/2010/main" val="1846004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1295400" y="1600200"/>
            <a:ext cx="6553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srgbClr val="FFFF00"/>
                </a:solidFill>
              </a:rPr>
              <a:t>If sperms can escape, how much easier for STDs and Viruses?</a:t>
            </a:r>
          </a:p>
          <a:p>
            <a:pPr eaLnBrk="1" hangingPunct="1"/>
            <a:endParaRPr lang="en-US" altLang="en-US" dirty="0"/>
          </a:p>
          <a:p>
            <a:pPr eaLnBrk="1" hangingPunct="1"/>
            <a:endParaRPr lang="en-US" altLang="en-US" dirty="0"/>
          </a:p>
          <a:p>
            <a:pPr eaLnBrk="1" hangingPunct="1"/>
            <a:endParaRPr lang="en-US" altLang="en-US" dirty="0"/>
          </a:p>
          <a:p>
            <a:pPr algn="just" eaLnBrk="1" hangingPunct="1"/>
            <a:r>
              <a:rPr lang="en-US" altLang="en-US" dirty="0"/>
              <a:t>“</a:t>
            </a:r>
            <a:r>
              <a:rPr lang="en-US" altLang="en-US" sz="2400" dirty="0"/>
              <a:t>The </a:t>
            </a:r>
            <a:r>
              <a:rPr lang="en-US" altLang="en-US" sz="2400" dirty="0" smtClean="0"/>
              <a:t>HIV virus </a:t>
            </a:r>
            <a:r>
              <a:rPr lang="en-US" altLang="en-US" sz="2400" dirty="0"/>
              <a:t>is 50 times smaller than the sperm and 50 times smaller than the voids in rubber. Virus can easily pass through condom.”</a:t>
            </a:r>
          </a:p>
          <a:p>
            <a:pPr algn="just" eaLnBrk="1" hangingPunct="1"/>
            <a:endParaRPr lang="en-US" altLang="en-US" sz="2400" dirty="0"/>
          </a:p>
          <a:p>
            <a:pPr algn="just" eaLnBrk="1" hangingPunct="1"/>
            <a:r>
              <a:rPr lang="en-US" altLang="en-US" dirty="0"/>
              <a:t> - Dr. C.M. </a:t>
            </a:r>
            <a:r>
              <a:rPr lang="en-US" altLang="en-US" dirty="0" err="1"/>
              <a:t>Ronanld</a:t>
            </a:r>
            <a:r>
              <a:rPr lang="en-US" altLang="en-US" dirty="0"/>
              <a:t>, Editor, Rubber Chemistry and Technology</a:t>
            </a:r>
            <a:endParaRPr lang="en-US" altLang="en-US" sz="1400" dirty="0"/>
          </a:p>
        </p:txBody>
      </p:sp>
    </p:spTree>
    <p:extLst>
      <p:ext uri="{BB962C8B-B14F-4D97-AF65-F5344CB8AC3E}">
        <p14:creationId xmlns:p14="http://schemas.microsoft.com/office/powerpoint/2010/main" val="79979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www.becandour.com/images/F_2Se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1600"/>
            <a:ext cx="51054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6836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
          <p:cNvSpPr txBox="1">
            <a:spLocks noChangeArrowheads="1"/>
          </p:cNvSpPr>
          <p:nvPr/>
        </p:nvSpPr>
        <p:spPr bwMode="auto">
          <a:xfrm>
            <a:off x="1219200" y="2209800"/>
            <a:ext cx="6781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2400">
                <a:solidFill>
                  <a:srgbClr val="FFFF00"/>
                </a:solidFill>
              </a:rPr>
              <a:t>If we know that if we start the car and it has a 50% chance of exploding and killing whoever is inside, Will we start the engine?</a:t>
            </a:r>
          </a:p>
          <a:p>
            <a:pPr algn="just" eaLnBrk="1" hangingPunct="1"/>
            <a:endParaRPr lang="en-US" altLang="en-US" sz="2400">
              <a:solidFill>
                <a:srgbClr val="FFFF00"/>
              </a:solidFill>
            </a:endParaRPr>
          </a:p>
          <a:p>
            <a:pPr algn="just" eaLnBrk="1" hangingPunct="1"/>
            <a:r>
              <a:rPr lang="en-US" altLang="en-US" sz="2400">
                <a:solidFill>
                  <a:srgbClr val="FFFF00"/>
                </a:solidFill>
              </a:rPr>
              <a:t>What about 10% chance?</a:t>
            </a:r>
          </a:p>
        </p:txBody>
      </p:sp>
    </p:spTree>
    <p:extLst>
      <p:ext uri="{BB962C8B-B14F-4D97-AF65-F5344CB8AC3E}">
        <p14:creationId xmlns:p14="http://schemas.microsoft.com/office/powerpoint/2010/main" val="17818947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762000" y="838200"/>
            <a:ext cx="7315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dirty="0">
                <a:solidFill>
                  <a:srgbClr val="FFC000"/>
                </a:solidFill>
                <a:cs typeface="Arial" panose="020B0604020202020204" pitchFamily="34" charset="0"/>
              </a:rPr>
              <a:t>Teen Years </a:t>
            </a:r>
          </a:p>
          <a:p>
            <a:pPr algn="ctr" eaLnBrk="1" hangingPunct="1"/>
            <a:endParaRPr lang="en-US" altLang="en-US" sz="2800" dirty="0">
              <a:cs typeface="Arial" panose="020B0604020202020204" pitchFamily="34" charset="0"/>
            </a:endParaRPr>
          </a:p>
          <a:p>
            <a:pPr algn="ctr" eaLnBrk="1" hangingPunct="1">
              <a:buFont typeface="Arial" panose="020B0604020202020204" pitchFamily="34" charset="0"/>
              <a:buChar char="•"/>
            </a:pPr>
            <a:r>
              <a:rPr lang="en-US" altLang="en-US" sz="2800" dirty="0">
                <a:cs typeface="Arial" panose="020B0604020202020204" pitchFamily="34" charset="0"/>
              </a:rPr>
              <a:t>A time to study and learn.</a:t>
            </a:r>
          </a:p>
          <a:p>
            <a:pPr algn="ctr" eaLnBrk="1" hangingPunct="1"/>
            <a:r>
              <a:rPr lang="en-US" altLang="en-US" sz="2800" dirty="0">
                <a:cs typeface="Arial" panose="020B0604020202020204" pitchFamily="34" charset="0"/>
              </a:rPr>
              <a:t> </a:t>
            </a:r>
          </a:p>
          <a:p>
            <a:pPr algn="ctr" eaLnBrk="1" hangingPunct="1">
              <a:buFont typeface="Arial" panose="020B0604020202020204" pitchFamily="34" charset="0"/>
              <a:buChar char="•"/>
            </a:pPr>
            <a:r>
              <a:rPr lang="en-US" altLang="en-US" sz="2800" dirty="0">
                <a:cs typeface="Arial" panose="020B0604020202020204" pitchFamily="34" charset="0"/>
              </a:rPr>
              <a:t>Think about what I will do in the future. </a:t>
            </a:r>
          </a:p>
          <a:p>
            <a:pPr algn="ctr" eaLnBrk="1" hangingPunct="1"/>
            <a:endParaRPr lang="en-US" altLang="en-US" sz="2800" dirty="0">
              <a:cs typeface="Arial" panose="020B0604020202020204" pitchFamily="34" charset="0"/>
            </a:endParaRPr>
          </a:p>
          <a:p>
            <a:pPr algn="ctr" eaLnBrk="1" hangingPunct="1">
              <a:buFont typeface="Arial" panose="020B0604020202020204" pitchFamily="34" charset="0"/>
              <a:buChar char="•"/>
            </a:pPr>
            <a:r>
              <a:rPr lang="en-US" altLang="en-US" sz="2800" dirty="0">
                <a:cs typeface="Arial" panose="020B0604020202020204" pitchFamily="34" charset="0"/>
              </a:rPr>
              <a:t>To develop friendship. </a:t>
            </a:r>
          </a:p>
          <a:p>
            <a:pPr algn="ctr" eaLnBrk="1" hangingPunct="1"/>
            <a:endParaRPr lang="en-US" altLang="en-US" sz="2800" dirty="0">
              <a:cs typeface="Arial" panose="020B0604020202020204" pitchFamily="34" charset="0"/>
            </a:endParaRPr>
          </a:p>
          <a:p>
            <a:pPr algn="ctr" eaLnBrk="1" hangingPunct="1">
              <a:buFont typeface="Arial" panose="020B0604020202020204" pitchFamily="34" charset="0"/>
              <a:buChar char="•"/>
            </a:pPr>
            <a:r>
              <a:rPr lang="en-US" altLang="en-US" sz="2800" dirty="0">
                <a:cs typeface="Arial" panose="020B0604020202020204" pitchFamily="34" charset="0"/>
              </a:rPr>
              <a:t>To grow into the kind of person you want to be in the future.</a:t>
            </a:r>
          </a:p>
        </p:txBody>
      </p:sp>
    </p:spTree>
    <p:extLst>
      <p:ext uri="{BB962C8B-B14F-4D97-AF65-F5344CB8AC3E}">
        <p14:creationId xmlns:p14="http://schemas.microsoft.com/office/powerpoint/2010/main" val="450554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ChangeArrowheads="1"/>
          </p:cNvSpPr>
          <p:nvPr/>
        </p:nvSpPr>
        <p:spPr bwMode="auto">
          <a:xfrm>
            <a:off x="914400" y="762000"/>
            <a:ext cx="7315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dirty="0">
                <a:latin typeface="Calibri" panose="020F0502020204030204" pitchFamily="34" charset="0"/>
              </a:rPr>
              <a:t>Exciting time to discover </a:t>
            </a:r>
          </a:p>
          <a:p>
            <a:pPr algn="ctr" eaLnBrk="1" hangingPunct="1"/>
            <a:r>
              <a:rPr lang="en-US" altLang="en-US" sz="3600" dirty="0">
                <a:latin typeface="Calibri" panose="020F0502020204030204" pitchFamily="34" charset="0"/>
              </a:rPr>
              <a:t>the opposite sex. </a:t>
            </a:r>
            <a:endParaRPr lang="en-US" altLang="en-US" sz="3200" dirty="0">
              <a:latin typeface="Calibri" panose="020F0502020204030204" pitchFamily="34" charset="0"/>
            </a:endParaRPr>
          </a:p>
        </p:txBody>
      </p:sp>
      <p:pic>
        <p:nvPicPr>
          <p:cNvPr id="38915" name="Picture 4" descr="http://i3.squidoocdn.com/resize/squidoo_images/-1/lens19558046_1339790173_a__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667000"/>
            <a:ext cx="5029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280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315200" cy="1154097"/>
          </a:xfrm>
        </p:spPr>
        <p:txBody>
          <a:bodyPr>
            <a:normAutofit/>
          </a:bodyPr>
          <a:lstStyle/>
          <a:p>
            <a:r>
              <a:rPr lang="en-US" dirty="0" smtClean="0"/>
              <a:t>The symptoms</a:t>
            </a:r>
            <a:endParaRPr lang="en-US" dirty="0"/>
          </a:p>
        </p:txBody>
      </p:sp>
      <p:sp>
        <p:nvSpPr>
          <p:cNvPr id="3" name="Content Placeholder 2"/>
          <p:cNvSpPr>
            <a:spLocks noGrp="1"/>
          </p:cNvSpPr>
          <p:nvPr>
            <p:ph sz="quarter" idx="4294967295"/>
          </p:nvPr>
        </p:nvSpPr>
        <p:spPr>
          <a:xfrm>
            <a:off x="609600" y="2286000"/>
            <a:ext cx="7924800" cy="3429000"/>
          </a:xfrm>
          <a:prstGeom prst="rect">
            <a:avLst/>
          </a:prstGeom>
        </p:spPr>
        <p:txBody>
          <a:bodyPr>
            <a:noAutofit/>
          </a:bodyPr>
          <a:lstStyle/>
          <a:p>
            <a:pPr lvl="0"/>
            <a:r>
              <a:rPr lang="en-US" sz="2400" dirty="0" smtClean="0"/>
              <a:t>Sores </a:t>
            </a:r>
            <a:r>
              <a:rPr lang="en-US" sz="2400" dirty="0"/>
              <a:t>(either painful or painless)</a:t>
            </a:r>
            <a:endParaRPr lang="en-US" sz="2400" dirty="0" smtClean="0">
              <a:effectLst/>
            </a:endParaRPr>
          </a:p>
          <a:p>
            <a:pPr lvl="0"/>
            <a:r>
              <a:rPr lang="en-US" sz="2400" dirty="0"/>
              <a:t>Blood in urine</a:t>
            </a:r>
            <a:endParaRPr lang="en-US" sz="2400" dirty="0" smtClean="0">
              <a:effectLst/>
            </a:endParaRPr>
          </a:p>
          <a:p>
            <a:pPr lvl="0"/>
            <a:r>
              <a:rPr lang="en-US" sz="2400" dirty="0"/>
              <a:t>Burning sensation when urinating</a:t>
            </a:r>
            <a:endParaRPr lang="en-US" sz="2400" dirty="0" smtClean="0">
              <a:effectLst/>
            </a:endParaRPr>
          </a:p>
          <a:p>
            <a:pPr lvl="0"/>
            <a:r>
              <a:rPr lang="en-US" sz="2400" dirty="0"/>
              <a:t>Rashes</a:t>
            </a:r>
            <a:endParaRPr lang="en-US" sz="2400" dirty="0" smtClean="0">
              <a:effectLst/>
            </a:endParaRPr>
          </a:p>
          <a:p>
            <a:pPr lvl="0"/>
            <a:r>
              <a:rPr lang="en-US" sz="2400" dirty="0"/>
              <a:t>Itching</a:t>
            </a:r>
            <a:endParaRPr lang="en-US" sz="2400" dirty="0" smtClean="0">
              <a:effectLst/>
            </a:endParaRPr>
          </a:p>
          <a:p>
            <a:pPr lvl="0"/>
            <a:r>
              <a:rPr lang="en-US" sz="2400" dirty="0" smtClean="0"/>
              <a:t>wart</a:t>
            </a:r>
            <a:endParaRPr lang="en-US" sz="2400" dirty="0" smtClean="0">
              <a:effectLst/>
            </a:endParaRPr>
          </a:p>
          <a:p>
            <a:pPr lvl="0"/>
            <a:r>
              <a:rPr lang="en-US" sz="2400" dirty="0"/>
              <a:t>Unusual </a:t>
            </a:r>
            <a:r>
              <a:rPr lang="en-US" sz="2400" dirty="0" smtClean="0"/>
              <a:t>discharge</a:t>
            </a:r>
            <a:endParaRPr lang="en-US" sz="2400" dirty="0" smtClean="0">
              <a:effectLst/>
            </a:endParaRPr>
          </a:p>
        </p:txBody>
      </p:sp>
    </p:spTree>
    <p:extLst>
      <p:ext uri="{BB962C8B-B14F-4D97-AF65-F5344CB8AC3E}">
        <p14:creationId xmlns:p14="http://schemas.microsoft.com/office/powerpoint/2010/main" val="84307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ChangeArrowheads="1"/>
          </p:cNvSpPr>
          <p:nvPr/>
        </p:nvSpPr>
        <p:spPr bwMode="auto">
          <a:xfrm>
            <a:off x="990600" y="1143000"/>
            <a:ext cx="731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a:latin typeface="Calibri" panose="020F0502020204030204" pitchFamily="34" charset="0"/>
              </a:rPr>
              <a:t>Dating can be a lot of fun without sex!</a:t>
            </a:r>
          </a:p>
        </p:txBody>
      </p:sp>
      <p:pic>
        <p:nvPicPr>
          <p:cNvPr id="39939" name="Picture 4" descr="http://db2.stb.s-msn.com/i/73/ADFB54C299C7B67C4ADBD2BE1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048000"/>
            <a:ext cx="3733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2" descr="http://us.123rf.com/400wm/400/400/logos/logos1003/logos100300122/6753470-young-boys-and-girls-standing-together-on-street-having-fu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81200"/>
            <a:ext cx="3124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161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dreamstime.com/boys-and-girls-sitting-together-and-having-fun-thumb58306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57400"/>
            <a:ext cx="5638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3"/>
          <p:cNvSpPr txBox="1">
            <a:spLocks noChangeArrowheads="1"/>
          </p:cNvSpPr>
          <p:nvPr/>
        </p:nvSpPr>
        <p:spPr bwMode="auto">
          <a:xfrm>
            <a:off x="1447800" y="990600"/>
            <a:ext cx="594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rgbClr val="FFFF00"/>
                </a:solidFill>
              </a:rPr>
              <a:t>Exploring friendship</a:t>
            </a:r>
          </a:p>
        </p:txBody>
      </p:sp>
    </p:spTree>
    <p:extLst>
      <p:ext uri="{BB962C8B-B14F-4D97-AF65-F5344CB8AC3E}">
        <p14:creationId xmlns:p14="http://schemas.microsoft.com/office/powerpoint/2010/main" val="32811910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ChangeArrowheads="1"/>
          </p:cNvSpPr>
          <p:nvPr/>
        </p:nvSpPr>
        <p:spPr bwMode="auto">
          <a:xfrm>
            <a:off x="762000" y="1219200"/>
            <a:ext cx="731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a:solidFill>
                  <a:srgbClr val="FFFF00"/>
                </a:solidFill>
                <a:latin typeface="Calibri" panose="020F0502020204030204" pitchFamily="34" charset="0"/>
              </a:rPr>
              <a:t>Right and Wrong</a:t>
            </a:r>
          </a:p>
        </p:txBody>
      </p:sp>
      <p:pic>
        <p:nvPicPr>
          <p:cNvPr id="45059" name="Picture 2" descr="http://goodvibeblog.com/wp-content/uploads/2012/09/rightwro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09800"/>
            <a:ext cx="5257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6713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762000" y="2895600"/>
            <a:ext cx="731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200" b="1" dirty="0">
                <a:solidFill>
                  <a:srgbClr val="FFFF00"/>
                </a:solidFill>
                <a:latin typeface="Calibri" panose="020F0502020204030204" pitchFamily="34" charset="0"/>
              </a:rPr>
              <a:t>Thank </a:t>
            </a:r>
            <a:r>
              <a:rPr lang="en-US" altLang="en-US" sz="3200" b="1" dirty="0" smtClean="0">
                <a:solidFill>
                  <a:srgbClr val="FFFF00"/>
                </a:solidFill>
                <a:latin typeface="Calibri" panose="020F0502020204030204" pitchFamily="34" charset="0"/>
              </a:rPr>
              <a:t>you</a:t>
            </a:r>
            <a:endParaRPr lang="en-US" altLang="en-US" sz="3200" b="1" dirty="0">
              <a:solidFill>
                <a:srgbClr val="FFFF00"/>
              </a:solidFill>
              <a:latin typeface="Calibri" panose="020F0502020204030204" pitchFamily="34" charset="0"/>
            </a:endParaRPr>
          </a:p>
        </p:txBody>
      </p:sp>
    </p:spTree>
    <p:extLst>
      <p:ext uri="{BB962C8B-B14F-4D97-AF65-F5344CB8AC3E}">
        <p14:creationId xmlns:p14="http://schemas.microsoft.com/office/powerpoint/2010/main" val="40494701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summer sem\ETHICS AND VALUES\video work\thank_you_french_fries_1984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2190750"/>
            <a:ext cx="404812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877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685800"/>
            <a:ext cx="7924800" cy="5201424"/>
          </a:xfrm>
          <a:prstGeom prst="rect">
            <a:avLst/>
          </a:prstGeom>
          <a:noFill/>
        </p:spPr>
        <p:txBody>
          <a:bodyPr wrap="square" rtlCol="0">
            <a:spAutoFit/>
          </a:bodyPr>
          <a:lstStyle/>
          <a:p>
            <a:endParaRPr lang="en-US" sz="2400" b="1" dirty="0" smtClean="0"/>
          </a:p>
          <a:p>
            <a:r>
              <a:rPr lang="en-US" sz="4400" b="1" dirty="0"/>
              <a:t>Most common STDs:</a:t>
            </a:r>
          </a:p>
          <a:p>
            <a:endParaRPr lang="en-US" sz="2400" b="1" dirty="0"/>
          </a:p>
          <a:p>
            <a:endParaRPr lang="en-US" sz="2400" b="1" dirty="0" smtClean="0"/>
          </a:p>
          <a:p>
            <a:r>
              <a:rPr lang="en-US" sz="2400" b="1" u="sng" dirty="0" smtClean="0"/>
              <a:t>Bacterial</a:t>
            </a:r>
            <a:r>
              <a:rPr lang="en-US" sz="2400" b="1" dirty="0" smtClean="0"/>
              <a:t> </a:t>
            </a:r>
            <a:r>
              <a:rPr lang="en-US" sz="2400" b="1" dirty="0"/>
              <a:t>STDs like gonorrhea, chlamydia and syphilis, are relatively easy to cure with antibiotics if detected and </a:t>
            </a:r>
            <a:r>
              <a:rPr lang="en-US" sz="2400" b="1" dirty="0" smtClean="0"/>
              <a:t>treated.</a:t>
            </a:r>
          </a:p>
          <a:p>
            <a:endParaRPr lang="en-US" sz="2400" b="1" dirty="0"/>
          </a:p>
          <a:p>
            <a:r>
              <a:rPr lang="en-US" sz="2400" b="1" u="sng" dirty="0" smtClean="0"/>
              <a:t>Viral: </a:t>
            </a:r>
            <a:r>
              <a:rPr lang="en-US" sz="2400" b="1" dirty="0" smtClean="0"/>
              <a:t>Genital </a:t>
            </a:r>
            <a:r>
              <a:rPr lang="en-US" sz="2400" b="1" dirty="0"/>
              <a:t>herpes, genital warts, Hepatitis B and HIV are viral infections that cannot be cured, but the symptoms can be treated and managed</a:t>
            </a:r>
            <a:r>
              <a:rPr lang="en-US" sz="2400" b="1" dirty="0" smtClean="0"/>
              <a:t>.</a:t>
            </a:r>
          </a:p>
          <a:p>
            <a:endParaRPr lang="en-US" sz="2400" b="1" dirty="0"/>
          </a:p>
          <a:p>
            <a:r>
              <a:rPr lang="en-US" sz="2400" b="1" u="sng" dirty="0" smtClean="0"/>
              <a:t>Parasites</a:t>
            </a:r>
            <a:r>
              <a:rPr lang="en-US" sz="2400" b="1" dirty="0" smtClean="0"/>
              <a:t>: Crab louse- known as crabs or pubic lice.</a:t>
            </a:r>
          </a:p>
        </p:txBody>
      </p:sp>
    </p:spTree>
    <p:extLst>
      <p:ext uri="{BB962C8B-B14F-4D97-AF65-F5344CB8AC3E}">
        <p14:creationId xmlns:p14="http://schemas.microsoft.com/office/powerpoint/2010/main" val="182007796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35158523"/>
              </p:ext>
            </p:extLst>
          </p:nvPr>
        </p:nvGraphicFramePr>
        <p:xfrm>
          <a:off x="457200" y="3276600"/>
          <a:ext cx="8229600" cy="2377440"/>
        </p:xfrm>
        <a:graphic>
          <a:graphicData uri="http://schemas.openxmlformats.org/drawingml/2006/table">
            <a:tbl>
              <a:tblPr firstRow="1" bandRow="1">
                <a:tableStyleId>{3C2FFA5D-87B4-456A-9821-1D502468CF0F}</a:tableStyleId>
              </a:tblPr>
              <a:tblGrid>
                <a:gridCol w="2743200"/>
                <a:gridCol w="2743200"/>
                <a:gridCol w="2743200"/>
              </a:tblGrid>
              <a:tr h="370840">
                <a:tc>
                  <a:txBody>
                    <a:bodyPr/>
                    <a:lstStyle/>
                    <a:p>
                      <a:pPr algn="l"/>
                      <a:r>
                        <a:rPr lang="en-US" sz="2400" dirty="0" smtClean="0"/>
                        <a:t>Bacterial</a:t>
                      </a:r>
                      <a:endParaRPr lang="en-US" sz="2400" b="1" dirty="0"/>
                    </a:p>
                  </a:txBody>
                  <a:tcPr/>
                </a:tc>
                <a:tc>
                  <a:txBody>
                    <a:bodyPr/>
                    <a:lstStyle/>
                    <a:p>
                      <a:r>
                        <a:rPr lang="en-US" sz="2400" dirty="0" smtClean="0"/>
                        <a:t>Viral</a:t>
                      </a:r>
                      <a:endParaRPr lang="en-US" sz="2400" b="1" dirty="0"/>
                    </a:p>
                  </a:txBody>
                  <a:tcPr/>
                </a:tc>
                <a:tc>
                  <a:txBody>
                    <a:bodyPr/>
                    <a:lstStyle/>
                    <a:p>
                      <a:r>
                        <a:rPr lang="en-US" sz="2400" dirty="0" smtClean="0"/>
                        <a:t>Parasitic</a:t>
                      </a:r>
                      <a:endParaRPr lang="en-US" sz="2400" b="1" dirty="0"/>
                    </a:p>
                  </a:txBody>
                  <a:tcPr/>
                </a:tc>
              </a:tr>
              <a:tr h="370840">
                <a:tc>
                  <a:txBody>
                    <a:bodyPr/>
                    <a:lstStyle/>
                    <a:p>
                      <a:pPr marL="342900" indent="-342900">
                        <a:buClr>
                          <a:schemeClr val="accent1"/>
                        </a:buClr>
                        <a:buFont typeface="Arial" pitchFamily="34" charset="0"/>
                        <a:buChar char="•"/>
                      </a:pPr>
                      <a:r>
                        <a:rPr lang="en-US" sz="2400" dirty="0" smtClean="0"/>
                        <a:t>Chlamydia</a:t>
                      </a:r>
                    </a:p>
                    <a:p>
                      <a:pPr marL="342900" indent="-342900">
                        <a:buClr>
                          <a:schemeClr val="accent1"/>
                        </a:buClr>
                        <a:buFont typeface="Arial" pitchFamily="34" charset="0"/>
                        <a:buChar char="•"/>
                      </a:pPr>
                      <a:r>
                        <a:rPr lang="en-US" sz="2400" dirty="0" smtClean="0"/>
                        <a:t>Gonorrhea</a:t>
                      </a:r>
                    </a:p>
                    <a:p>
                      <a:pPr marL="342900" indent="-342900">
                        <a:buClr>
                          <a:schemeClr val="accent1"/>
                        </a:buClr>
                        <a:buFont typeface="Arial" pitchFamily="34" charset="0"/>
                        <a:buChar char="•"/>
                      </a:pPr>
                      <a:r>
                        <a:rPr lang="en-US" sz="2400" dirty="0" smtClean="0"/>
                        <a:t>Syphilis</a:t>
                      </a:r>
                      <a:endParaRPr lang="en-US" sz="2400" b="0" dirty="0" smtClean="0"/>
                    </a:p>
                  </a:txBody>
                  <a:tcPr/>
                </a:tc>
                <a:tc>
                  <a:txBody>
                    <a:bodyPr/>
                    <a:lstStyle/>
                    <a:p>
                      <a:pPr marL="342900" indent="-342900">
                        <a:buClr>
                          <a:schemeClr val="accent1"/>
                        </a:buClr>
                        <a:buFont typeface="Arial" pitchFamily="34" charset="0"/>
                        <a:buChar char="•"/>
                      </a:pPr>
                      <a:r>
                        <a:rPr lang="en-US" sz="2400" dirty="0" smtClean="0"/>
                        <a:t>HPV</a:t>
                      </a:r>
                      <a:r>
                        <a:rPr lang="en-US" sz="2400" baseline="0" dirty="0" smtClean="0"/>
                        <a:t> (Genital Warts)</a:t>
                      </a:r>
                    </a:p>
                    <a:p>
                      <a:pPr marL="342900" indent="-342900">
                        <a:buClr>
                          <a:schemeClr val="accent1"/>
                        </a:buClr>
                        <a:buFont typeface="Arial" pitchFamily="34" charset="0"/>
                        <a:buChar char="•"/>
                      </a:pPr>
                      <a:r>
                        <a:rPr lang="en-US" sz="2400" baseline="0" dirty="0" smtClean="0"/>
                        <a:t>HIV</a:t>
                      </a:r>
                    </a:p>
                    <a:p>
                      <a:pPr marL="342900" indent="-342900">
                        <a:buClr>
                          <a:schemeClr val="accent1"/>
                        </a:buClr>
                        <a:buFont typeface="Arial" pitchFamily="34" charset="0"/>
                        <a:buChar char="•"/>
                      </a:pPr>
                      <a:r>
                        <a:rPr lang="en-US" sz="2400" baseline="0" dirty="0" smtClean="0"/>
                        <a:t>Herpes </a:t>
                      </a:r>
                    </a:p>
                    <a:p>
                      <a:pPr marL="342900" indent="-342900">
                        <a:buClr>
                          <a:schemeClr val="accent1"/>
                        </a:buClr>
                        <a:buFont typeface="Arial" pitchFamily="34" charset="0"/>
                        <a:buChar char="•"/>
                      </a:pPr>
                      <a:r>
                        <a:rPr lang="en-US" sz="2400" baseline="0" dirty="0" smtClean="0"/>
                        <a:t>Hepatitis B</a:t>
                      </a:r>
                      <a:endParaRPr lang="en-US" sz="2400" b="0" dirty="0"/>
                    </a:p>
                  </a:txBody>
                  <a:tcPr/>
                </a:tc>
                <a:tc>
                  <a:txBody>
                    <a:bodyPr/>
                    <a:lstStyle/>
                    <a:p>
                      <a:pPr marL="342900" indent="-342900">
                        <a:buClr>
                          <a:schemeClr val="accent1"/>
                        </a:buClr>
                        <a:buFont typeface="Arial" pitchFamily="34" charset="0"/>
                        <a:buChar char="•"/>
                      </a:pPr>
                      <a:r>
                        <a:rPr lang="en-US" sz="2400" dirty="0" smtClean="0"/>
                        <a:t>Pubic Lice</a:t>
                      </a:r>
                    </a:p>
                    <a:p>
                      <a:pPr marL="0" indent="0">
                        <a:buClr>
                          <a:schemeClr val="accent1"/>
                        </a:buClr>
                        <a:buFont typeface="Arial" pitchFamily="34" charset="0"/>
                        <a:buNone/>
                      </a:pPr>
                      <a:r>
                        <a:rPr lang="en-US" sz="2400" dirty="0" smtClean="0"/>
                        <a:t>     (“crabs”)</a:t>
                      </a:r>
                    </a:p>
                    <a:p>
                      <a:pPr marL="342900" indent="-342900">
                        <a:buClr>
                          <a:schemeClr val="accent1"/>
                        </a:buClr>
                        <a:buFont typeface="Arial" pitchFamily="34" charset="0"/>
                        <a:buChar char="•"/>
                      </a:pPr>
                      <a:r>
                        <a:rPr lang="en-US" sz="2400" dirty="0" smtClean="0"/>
                        <a:t>Trichomoniasis</a:t>
                      </a:r>
                      <a:endParaRPr lang="en-US" sz="2400" b="0" dirty="0"/>
                    </a:p>
                  </a:txBody>
                  <a:tcPr/>
                </a:tc>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00100" y="2307848"/>
            <a:ext cx="7543800" cy="892552"/>
          </a:xfrm>
          <a:prstGeom prst="rect">
            <a:avLst/>
          </a:prstGeom>
          <a:noFill/>
        </p:spPr>
        <p:txBody>
          <a:bodyPr wrap="square" rtlCol="0">
            <a:spAutoFit/>
          </a:bodyPr>
          <a:lstStyle/>
          <a:p>
            <a:pPr algn="ctr"/>
            <a:endParaRPr lang="en-US" sz="2400" b="1" dirty="0" smtClean="0"/>
          </a:p>
          <a:p>
            <a:pPr algn="ctr"/>
            <a:r>
              <a:rPr lang="en-US" sz="2800" b="1" dirty="0" smtClean="0"/>
              <a:t>Types of Sexually Transmitted Diseases</a:t>
            </a:r>
            <a:endParaRPr lang="en-US" sz="2800" b="1" dirty="0"/>
          </a:p>
        </p:txBody>
      </p:sp>
    </p:spTree>
    <p:extLst>
      <p:ext uri="{BB962C8B-B14F-4D97-AF65-F5344CB8AC3E}">
        <p14:creationId xmlns:p14="http://schemas.microsoft.com/office/powerpoint/2010/main" val="1676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5698358"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Chlamydia</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80318020"/>
              </p:ext>
            </p:extLst>
          </p:nvPr>
        </p:nvGraphicFramePr>
        <p:xfrm>
          <a:off x="381000" y="2194560"/>
          <a:ext cx="8458200" cy="445008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 sexually transmitted infection caused by the bacteria </a:t>
                      </a:r>
                      <a:r>
                        <a:rPr lang="en-US" sz="1600" i="1" dirty="0" smtClean="0"/>
                        <a:t>Chlamydia trachomatis</a:t>
                      </a:r>
                      <a:r>
                        <a:rPr lang="en-US" sz="16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You can get it through unprotected oral, vaginal, or anal sex.</a:t>
                      </a:r>
                    </a:p>
                    <a:p>
                      <a:endParaRPr lang="en-US" sz="2000" dirty="0"/>
                    </a:p>
                  </a:txBody>
                  <a:tcPr/>
                </a:tc>
                <a:tc>
                  <a:txBody>
                    <a:bodyPr/>
                    <a:lstStyle/>
                    <a:p>
                      <a:r>
                        <a:rPr lang="en-US" sz="1600" dirty="0" smtClean="0"/>
                        <a:t>70% of women and</a:t>
                      </a:r>
                      <a:r>
                        <a:rPr lang="en-US" sz="1600" baseline="0" dirty="0" smtClean="0"/>
                        <a:t> 10% of men </a:t>
                      </a:r>
                      <a:r>
                        <a:rPr lang="en-US" sz="1600" dirty="0" smtClean="0"/>
                        <a:t>have no symptoms. Women</a:t>
                      </a:r>
                      <a:r>
                        <a:rPr lang="en-US" sz="1600" baseline="0" dirty="0" smtClean="0"/>
                        <a:t> may notice</a:t>
                      </a:r>
                      <a:r>
                        <a:rPr lang="en-US" sz="1600" dirty="0" smtClean="0"/>
                        <a:t>: more vaginal discharge or itchiness, bleeding between periods or during sex, lower abdominal pain, or pain during intercourse or while urinating.</a:t>
                      </a:r>
                    </a:p>
                    <a:p>
                      <a:r>
                        <a:rPr lang="en-US" sz="1600" dirty="0" smtClean="0"/>
                        <a:t>Men may notice: discharge from the penis, burning during urination, itching around the opening of the penis, or pain in the testicles.</a:t>
                      </a:r>
                    </a:p>
                  </a:txBody>
                  <a:tcPr/>
                </a:tc>
                <a:tc>
                  <a:txBody>
                    <a:bodyPr/>
                    <a:lstStyle/>
                    <a:p>
                      <a:r>
                        <a:rPr lang="en-US" sz="1600" dirty="0" smtClean="0"/>
                        <a:t>You can be tested through a simple urine test or a swab taken during a Pap test (females only).</a:t>
                      </a:r>
                    </a:p>
                    <a:p>
                      <a:r>
                        <a:rPr lang="en-US" sz="1600" u="sng" dirty="0" smtClean="0"/>
                        <a:t>Chlamydia is cured by one dose of antibiotics, but takes about 7days to clear the infection. It is important not to have sex while the cure is working </a:t>
                      </a:r>
                      <a:r>
                        <a:rPr lang="en-US" sz="1600" dirty="0" smtClean="0"/>
                        <a:t>because you may infect your partner or become re-infected yourself.  Your partner(s) will need to be tested and treated for chlamydia also.</a:t>
                      </a:r>
                    </a:p>
                  </a:txBody>
                  <a:tcPr/>
                </a:tc>
              </a:tr>
            </a:tbl>
          </a:graphicData>
        </a:graphic>
      </p:graphicFrame>
    </p:spTree>
    <p:extLst>
      <p:ext uri="{BB962C8B-B14F-4D97-AF65-F5344CB8AC3E}">
        <p14:creationId xmlns:p14="http://schemas.microsoft.com/office/powerpoint/2010/main" val="753078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315200" cy="1154097"/>
          </a:xfrm>
        </p:spPr>
        <p:txBody>
          <a:bodyPr>
            <a:normAutofit/>
          </a:body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Chlamydia</a:t>
            </a:r>
            <a:endParaRPr lang="en-US" dirty="0"/>
          </a:p>
        </p:txBody>
      </p:sp>
      <p:pic>
        <p:nvPicPr>
          <p:cNvPr id="1026" name="Picture 2" descr="http://simple-health-secrets.com/wp-content/uploads/2013/04/Chlamydia-Disease-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3786188" cy="25036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191000" y="1968690"/>
            <a:ext cx="4648200" cy="4648200"/>
          </a:xfrm>
          <a:prstGeom prst="rect">
            <a:avLst/>
          </a:prstGeom>
        </p:spPr>
      </p:pic>
      <p:pic>
        <p:nvPicPr>
          <p:cNvPr id="1028" name="Picture 4" descr="http://simple-health-secrets.com/wp-content/uploads/2012/10/Hand-foot-and-mouth-diseas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06" y="4648200"/>
            <a:ext cx="3355975" cy="209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3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3"/>
          <p:cNvSpPr txBox="1">
            <a:spLocks/>
          </p:cNvSpPr>
          <p:nvPr/>
        </p:nvSpPr>
        <p:spPr>
          <a:xfrm>
            <a:off x="1137" y="611369"/>
            <a:ext cx="5698358" cy="1366656"/>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rPr>
              <a:t>Gonorrhea</a:t>
            </a:r>
            <a:endParaRPr lang="en-US" b="1" dirty="0">
              <a:ln w="31550" cmpd="sng">
                <a:solidFill>
                  <a:schemeClr val="tx1"/>
                </a:solidFill>
                <a:prstDash val="solid"/>
              </a:ln>
              <a:solidFill>
                <a:schemeClr val="accent5"/>
              </a:solidFill>
              <a:effectLst>
                <a:outerShdw blurRad="50800" dist="40000" dir="5400000" algn="tl" rotWithShape="0">
                  <a:srgbClr val="000000">
                    <a:shade val="5000"/>
                    <a:satMod val="120000"/>
                    <a:alpha val="33000"/>
                  </a:srgbClr>
                </a:outerShdw>
              </a:effectLst>
              <a:latin typeface="Clarendon Extended"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976880217"/>
              </p:ext>
            </p:extLst>
          </p:nvPr>
        </p:nvGraphicFramePr>
        <p:xfrm>
          <a:off x="381000" y="1828800"/>
          <a:ext cx="8458200" cy="4937760"/>
        </p:xfrm>
        <a:graphic>
          <a:graphicData uri="http://schemas.openxmlformats.org/drawingml/2006/table">
            <a:tbl>
              <a:tblPr firstRow="1" bandRow="1">
                <a:tableStyleId>{3C2FFA5D-87B4-456A-9821-1D502468CF0F}</a:tableStyleId>
              </a:tblPr>
              <a:tblGrid>
                <a:gridCol w="2819400"/>
                <a:gridCol w="2819400"/>
                <a:gridCol w="2819400"/>
              </a:tblGrid>
              <a:tr h="574040">
                <a:tc>
                  <a:txBody>
                    <a:bodyPr/>
                    <a:lstStyle/>
                    <a:p>
                      <a:pPr algn="ctr"/>
                      <a:r>
                        <a:rPr lang="en-US" sz="2000" dirty="0" smtClean="0"/>
                        <a:t>What</a:t>
                      </a:r>
                      <a:r>
                        <a:rPr lang="en-US" sz="2000" baseline="0" dirty="0" smtClean="0"/>
                        <a:t> is it? How do you get it?</a:t>
                      </a:r>
                      <a:endParaRPr lang="en-US" sz="2000" dirty="0"/>
                    </a:p>
                  </a:txBody>
                  <a:tcPr>
                    <a:lnR w="12700" cap="flat" cmpd="sng" algn="ctr">
                      <a:solidFill>
                        <a:schemeClr val="tx1"/>
                      </a:solidFill>
                      <a:prstDash val="solid"/>
                      <a:round/>
                      <a:headEnd type="none" w="med" len="med"/>
                      <a:tailEnd type="none" w="med" len="med"/>
                    </a:lnR>
                  </a:tcPr>
                </a:tc>
                <a:tc>
                  <a:txBody>
                    <a:bodyPr/>
                    <a:lstStyle/>
                    <a:p>
                      <a:pPr algn="ctr"/>
                      <a:r>
                        <a:rPr lang="en-US" sz="2000" dirty="0" smtClean="0"/>
                        <a:t>How do you know you have</a:t>
                      </a:r>
                      <a:r>
                        <a:rPr lang="en-US" sz="2000" baseline="0" dirty="0" smtClean="0"/>
                        <a:t> it?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t>Testing and Treatment</a:t>
                      </a:r>
                      <a:endParaRPr lang="en-US" sz="2000" dirty="0"/>
                    </a:p>
                  </a:txBody>
                  <a:tcPr>
                    <a:lnL w="12700" cap="flat" cmpd="sng" algn="ctr">
                      <a:solidFill>
                        <a:schemeClr val="tx1"/>
                      </a:solidFill>
                      <a:prstDash val="solid"/>
                      <a:round/>
                      <a:headEnd type="none" w="med" len="med"/>
                      <a:tailEnd type="none" w="med" len="med"/>
                    </a:lnL>
                  </a:tcPr>
                </a:tc>
              </a:tr>
              <a:tr h="36423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A sexually transmitted infection </a:t>
                      </a:r>
                      <a:r>
                        <a:rPr lang="en-US" sz="1600" u="sng" dirty="0" smtClean="0"/>
                        <a:t>caused by the bacteria </a:t>
                      </a:r>
                      <a:r>
                        <a:rPr lang="en-US" sz="1600" i="1" u="sng" dirty="0" smtClean="0"/>
                        <a:t>Neisseria gonorrhoeae</a:t>
                      </a:r>
                      <a:r>
                        <a:rPr lang="en-US" sz="1600" u="sng"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u="sng" dirty="0" smtClean="0"/>
                        <a:t>You can get it through unprotected oral, vaginal or anal sex. </a:t>
                      </a:r>
                      <a:r>
                        <a:rPr lang="en-US" sz="1600" dirty="0" smtClean="0"/>
                        <a:t>It can infect the penis, rectum, throat, eyes, and cervix.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r>
                        <a:rPr lang="en-US" sz="1600" dirty="0" smtClean="0"/>
                        <a:t>You may have this infection and not even know it. </a:t>
                      </a:r>
                    </a:p>
                    <a:p>
                      <a:endParaRPr lang="en-US" sz="1600" dirty="0" smtClean="0"/>
                    </a:p>
                    <a:p>
                      <a:r>
                        <a:rPr lang="en-US" sz="1600" dirty="0" smtClean="0"/>
                        <a:t>Women may notice an increase in vaginal discharge, bleeding between periods, bleeding or pain during sex, pain in the abdomen or pain while urinating.</a:t>
                      </a:r>
                    </a:p>
                    <a:p>
                      <a:endParaRPr lang="en-US" sz="1600" dirty="0" smtClean="0"/>
                    </a:p>
                    <a:p>
                      <a:r>
                        <a:rPr lang="en-US" sz="1600" dirty="0" smtClean="0"/>
                        <a:t>Men may notice burning while urinating, thick greenish-yellow discharge from the penis or pain in the testicles.</a:t>
                      </a:r>
                    </a:p>
                    <a:p>
                      <a:endParaRPr lang="en-US" sz="1600" dirty="0" smtClean="0"/>
                    </a:p>
                  </a:txBody>
                  <a:tcPr/>
                </a:tc>
                <a:tc>
                  <a:txBody>
                    <a:bodyPr/>
                    <a:lstStyle/>
                    <a:p>
                      <a:r>
                        <a:rPr lang="en-US" sz="1600" dirty="0" smtClean="0"/>
                        <a:t>You can be tested through a simple urine test or a swab taken during a Pap test (females only).</a:t>
                      </a:r>
                    </a:p>
                    <a:p>
                      <a:endParaRPr lang="en-US" sz="1600" dirty="0" smtClean="0"/>
                    </a:p>
                    <a:p>
                      <a:r>
                        <a:rPr lang="en-US" sz="1600" u="sng" dirty="0" smtClean="0"/>
                        <a:t>It</a:t>
                      </a:r>
                      <a:r>
                        <a:rPr lang="en-US" sz="1600" u="sng" baseline="0" dirty="0" smtClean="0"/>
                        <a:t> </a:t>
                      </a:r>
                      <a:r>
                        <a:rPr lang="en-US" sz="1600" u="sng" dirty="0" smtClean="0"/>
                        <a:t>is cured by one dose of antibiotics, but takes about 7days to clear the infection. </a:t>
                      </a:r>
                      <a:r>
                        <a:rPr lang="en-US" sz="1600" dirty="0" smtClean="0"/>
                        <a:t>It is important not to have sex while the cure is working because you may infect your partner or become re-infected yourself</a:t>
                      </a:r>
                      <a:r>
                        <a:rPr lang="en-US" sz="1600" u="sng" dirty="0" smtClean="0"/>
                        <a:t>.  Your partner(s) will need to be tested and treated for chlamydia also.</a:t>
                      </a:r>
                    </a:p>
                  </a:txBody>
                  <a:tcPr/>
                </a:tc>
              </a:tr>
            </a:tbl>
          </a:graphicData>
        </a:graphic>
      </p:graphicFrame>
    </p:spTree>
    <p:extLst>
      <p:ext uri="{BB962C8B-B14F-4D97-AF65-F5344CB8AC3E}">
        <p14:creationId xmlns:p14="http://schemas.microsoft.com/office/powerpoint/2010/main" val="30364241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130</TotalTime>
  <Words>2047</Words>
  <Application>Microsoft Office PowerPoint</Application>
  <PresentationFormat>On-screen Show (4:3)</PresentationFormat>
  <Paragraphs>266</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 Rounded MT Bold</vt:lpstr>
      <vt:lpstr>Bradley Hand ITC</vt:lpstr>
      <vt:lpstr>Calibri</vt:lpstr>
      <vt:lpstr>Clarendon Extended</vt:lpstr>
      <vt:lpstr>Times New Roman</vt:lpstr>
      <vt:lpstr>Wingdings</vt:lpstr>
      <vt:lpstr>Perspective</vt:lpstr>
      <vt:lpstr>PowerPoint Presentation</vt:lpstr>
      <vt:lpstr>Introduction </vt:lpstr>
      <vt:lpstr>Sexually Transmitted Diseases (STDs)</vt:lpstr>
      <vt:lpstr>The symptoms</vt:lpstr>
      <vt:lpstr>PowerPoint Presentation</vt:lpstr>
      <vt:lpstr>PowerPoint Presentation</vt:lpstr>
      <vt:lpstr>PowerPoint Presentation</vt:lpstr>
      <vt:lpstr>Chlamydia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HPV</vt:lpstr>
      <vt:lpstr>PowerPoint Presentation</vt:lpstr>
      <vt:lpstr>Hepatitis B</vt:lpstr>
      <vt:lpstr>PowerPoint Presentation</vt:lpstr>
      <vt:lpstr>PowerPoint Presentation</vt:lpstr>
      <vt:lpstr>PowerPoint Presentation</vt:lpstr>
      <vt:lpstr>PowerPoint Presentation</vt:lpstr>
      <vt:lpstr>HIV</vt:lpstr>
      <vt:lpstr>PowerPoint Presentation</vt:lpstr>
      <vt:lpstr>PowerPoint Presentation</vt:lpstr>
      <vt:lpstr>Prevention Of STD’s And STI’s</vt:lpstr>
      <vt:lpstr>Prevention</vt:lpstr>
      <vt:lpstr>PowerPoint Presentation</vt:lpstr>
      <vt:lpstr>Remember: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dc:creator>
  <cp:lastModifiedBy>Balamurugan J</cp:lastModifiedBy>
  <cp:revision>15</cp:revision>
  <dcterms:created xsi:type="dcterms:W3CDTF">2006-08-16T00:00:00Z</dcterms:created>
  <dcterms:modified xsi:type="dcterms:W3CDTF">2014-09-23T09:26:45Z</dcterms:modified>
</cp:coreProperties>
</file>